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handoutMasterIdLst>
    <p:handoutMasterId r:id="rId17"/>
  </p:handoutMasterIdLst>
  <p:sldIdLst>
    <p:sldId id="261" r:id="rId5"/>
    <p:sldId id="262" r:id="rId6"/>
    <p:sldId id="263" r:id="rId7"/>
    <p:sldId id="264" r:id="rId8"/>
    <p:sldId id="265" r:id="rId9"/>
    <p:sldId id="283" r:id="rId10"/>
    <p:sldId id="284" r:id="rId11"/>
    <p:sldId id="285" r:id="rId12"/>
    <p:sldId id="282" r:id="rId13"/>
    <p:sldId id="286" r:id="rId14"/>
    <p:sldId id="281" r:id="rId15"/>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6" d="100"/>
          <a:sy n="106" d="100"/>
        </p:scale>
        <p:origin x="126" y="96"/>
      </p:cViewPr>
      <p:guideLst/>
    </p:cSldViewPr>
  </p:slideViewPr>
  <p:notesTextViewPr>
    <p:cViewPr>
      <p:scale>
        <a:sx n="3" d="2"/>
        <a:sy n="3" d="2"/>
      </p:scale>
      <p:origin x="0" y="0"/>
    </p:cViewPr>
  </p:notesTextViewPr>
  <p:notesViewPr>
    <p:cSldViewPr snapToGrid="0">
      <p:cViewPr varScale="1">
        <p:scale>
          <a:sx n="89" d="100"/>
          <a:sy n="89"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F9283A31-E0BE-418A-99FE-6CD7A6B6CE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8AA05FE7-0C3E-4275-932E-FF8F33F0B3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06308B-1C46-47C3-8947-11FB39ED5F6A}" type="datetime1">
              <a:rPr lang="tr-TR" smtClean="0"/>
              <a:t>30.04.2024</a:t>
            </a:fld>
            <a:endParaRPr lang="tr-TR"/>
          </a:p>
        </p:txBody>
      </p:sp>
      <p:sp>
        <p:nvSpPr>
          <p:cNvPr id="4" name="Alt Bilgi Yer Tutucusu 3">
            <a:extLst>
              <a:ext uri="{FF2B5EF4-FFF2-40B4-BE49-F238E27FC236}">
                <a16:creationId xmlns:a16="http://schemas.microsoft.com/office/drawing/2014/main" id="{6DFF2D80-AE38-4C5F-A518-7D4B741E31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53129568-E7E1-44C7-A69B-17714FDD23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004FE5-11D1-4DAA-88D1-C842825E768D}" type="slidenum">
              <a:rPr lang="tr-TR" smtClean="0"/>
              <a:t>‹#›</a:t>
            </a:fld>
            <a:endParaRPr lang="tr-TR"/>
          </a:p>
        </p:txBody>
      </p:sp>
    </p:spTree>
    <p:extLst>
      <p:ext uri="{BB962C8B-B14F-4D97-AF65-F5344CB8AC3E}">
        <p14:creationId xmlns:p14="http://schemas.microsoft.com/office/powerpoint/2010/main" val="3911702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197FF5A-0B66-4998-9C0B-8E964CB1A813}" type="datetime1">
              <a:rPr lang="tr-TR" noProof="0" smtClean="0"/>
              <a:t>30.04.2024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tr-TR" noProof="0" smtClean="0"/>
              <a:t>‹#›</a:t>
            </a:fld>
            <a:endParaRPr lang="tr-TR"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C275CD8D-B1D9-4658-A4F0-38CA8D83ED5D}" type="slidenum">
              <a:rPr lang="tr-TR" smtClean="0"/>
              <a:t>1</a:t>
            </a:fld>
            <a:endParaRPr lang="tr-TR"/>
          </a:p>
        </p:txBody>
      </p:sp>
    </p:spTree>
    <p:extLst>
      <p:ext uri="{BB962C8B-B14F-4D97-AF65-F5344CB8AC3E}">
        <p14:creationId xmlns:p14="http://schemas.microsoft.com/office/powerpoint/2010/main" val="599230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C275CD8D-B1D9-4658-A4F0-38CA8D83ED5D}" type="slidenum">
              <a:rPr lang="tr-TR" smtClean="0"/>
              <a:t>2</a:t>
            </a:fld>
            <a:endParaRPr lang="tr-TR"/>
          </a:p>
        </p:txBody>
      </p:sp>
    </p:spTree>
    <p:extLst>
      <p:ext uri="{BB962C8B-B14F-4D97-AF65-F5344CB8AC3E}">
        <p14:creationId xmlns:p14="http://schemas.microsoft.com/office/powerpoint/2010/main" val="319782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Resim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Dikdörtgen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Serbest Biçi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Serbest Biçi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Dikdörtgen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Serbest Biçi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Serbest Biçi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Serbest Biçi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Serbest Biçi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Serbest Biçi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Serbest Biçi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Serbest Biçi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Serbest Biçi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Serbest Biçi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Serbest Biçi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Serbest Biçi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Serbest Biçi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Serbest Biçi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Serbest Biçi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Serbest Biçi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Serbest Biçi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Serbest Biçi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Serbest Biçi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Serbest Biçi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Serbest Biçi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Serbest Biçi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Serbest Biçi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Serbest Biçi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Serbest Biçi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Dikdörtgen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Serbest Biçi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Serbest Biçi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Serbest Biçi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Serbest Biçi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Serbest Biçi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Serbest Biçi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Serbest Biçi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Serbest Biçi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Serbest Biçi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Serbest Biçi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Serbest Biçi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Dikdörtgen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Serbest Biçi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Serbest Biçi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Serbest Biçi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Serbest Biçi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Serbest Biçi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Serbest Biçi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Serbest Biçi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Serbest Biçi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Serbest Biçi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Serbest Biçi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Serbest Biçi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Serbest Biçi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Serbest Biçi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Başlık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tr-TR" noProof="0"/>
              <a:t>Asıl başlık stilini düzenlemek için tıklayın</a:t>
            </a:r>
          </a:p>
        </p:txBody>
      </p:sp>
      <p:sp>
        <p:nvSpPr>
          <p:cNvPr id="3" name="Alt Başlık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Tarih Yer Tutucusu 3"/>
          <p:cNvSpPr>
            <a:spLocks noGrp="1"/>
          </p:cNvSpPr>
          <p:nvPr>
            <p:ph type="dt" sz="half" idx="10"/>
          </p:nvPr>
        </p:nvSpPr>
        <p:spPr>
          <a:xfrm>
            <a:off x="7077511" y="5410201"/>
            <a:ext cx="2743200" cy="365125"/>
          </a:xfrm>
        </p:spPr>
        <p:txBody>
          <a:bodyPr rtlCol="0"/>
          <a:lstStyle/>
          <a:p>
            <a:pPr rtl="0"/>
            <a:fld id="{65FDCA81-B554-4E6D-BB3B-3A201AA2EF76}" type="datetime1">
              <a:rPr lang="tr-TR" noProof="0" smtClean="0"/>
              <a:t>30.04.2024</a:t>
            </a:fld>
            <a:endParaRPr lang="tr-TR" noProof="0"/>
          </a:p>
        </p:txBody>
      </p:sp>
      <p:sp>
        <p:nvSpPr>
          <p:cNvPr id="5" name="Alt Bilgi Yer Tutucusu 4"/>
          <p:cNvSpPr>
            <a:spLocks noGrp="1"/>
          </p:cNvSpPr>
          <p:nvPr>
            <p:ph type="ftr" sz="quarter" idx="11"/>
          </p:nvPr>
        </p:nvSpPr>
        <p:spPr>
          <a:xfrm>
            <a:off x="1876424" y="5410201"/>
            <a:ext cx="5124886" cy="365125"/>
          </a:xfrm>
        </p:spPr>
        <p:txBody>
          <a:bodyPr rtlCol="0"/>
          <a:lstStyle/>
          <a:p>
            <a:pPr rtl="0"/>
            <a:endParaRPr lang="tr-TR" noProof="0"/>
          </a:p>
        </p:txBody>
      </p:sp>
      <p:sp>
        <p:nvSpPr>
          <p:cNvPr id="6" name="Slayt Numarası Yer Tutucusu 5"/>
          <p:cNvSpPr>
            <a:spLocks noGrp="1"/>
          </p:cNvSpPr>
          <p:nvPr>
            <p:ph type="sldNum" sz="quarter" idx="12"/>
          </p:nvPr>
        </p:nvSpPr>
        <p:spPr>
          <a:xfrm>
            <a:off x="9896911" y="5410199"/>
            <a:ext cx="771089" cy="365125"/>
          </a:xfrm>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sp>
        <p:nvSpPr>
          <p:cNvPr id="2" name="Başlık 1"/>
          <p:cNvSpPr>
            <a:spLocks noGrp="1"/>
          </p:cNvSpPr>
          <p:nvPr>
            <p:ph type="title"/>
          </p:nvPr>
        </p:nvSpPr>
        <p:spPr>
          <a:xfrm>
            <a:off x="1141410" y="4304664"/>
            <a:ext cx="9912355" cy="819355"/>
          </a:xfrm>
        </p:spPr>
        <p:txBody>
          <a:bodyPr rtlCol="0" anchor="b">
            <a:normAutofit/>
          </a:bodyPr>
          <a:lstStyle>
            <a:lvl1pPr>
              <a:defRPr sz="3200"/>
            </a:lvl1pPr>
          </a:lstStyle>
          <a:p>
            <a:pPr rtl="0"/>
            <a:r>
              <a:rPr lang="tr-TR" noProof="0"/>
              <a:t>Asıl başlık stilini düzenlemek için tıklayın</a:t>
            </a:r>
          </a:p>
        </p:txBody>
      </p:sp>
      <p:sp>
        <p:nvSpPr>
          <p:cNvPr id="3" name="Resim Yer Tutucusu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tr-TR" noProof="0"/>
              <a:t>Resim eklemek için simgeye tıklayın</a:t>
            </a:r>
          </a:p>
        </p:txBody>
      </p:sp>
      <p:sp>
        <p:nvSpPr>
          <p:cNvPr id="4" name="Metin Yer Tutucusu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98BC88DE-2579-482A-A6A3-6CC75F3FB7A6}" type="datetime1">
              <a:rPr lang="tr-TR" noProof="0" smtClean="0"/>
              <a:t>30.04.2024</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Başlık 1"/>
          <p:cNvSpPr>
            <a:spLocks noGrp="1"/>
          </p:cNvSpPr>
          <p:nvPr>
            <p:ph type="title"/>
          </p:nvPr>
        </p:nvSpPr>
        <p:spPr>
          <a:xfrm>
            <a:off x="1141456" y="609600"/>
            <a:ext cx="9905955" cy="3429000"/>
          </a:xfrm>
        </p:spPr>
        <p:txBody>
          <a:bodyPr rtlCol="0" anchor="ctr">
            <a:normAutofit/>
          </a:bodyPr>
          <a:lstStyle>
            <a:lvl1pPr>
              <a:defRPr sz="3600"/>
            </a:lvl1pPr>
          </a:lstStyle>
          <a:p>
            <a:pPr rtl="0"/>
            <a:r>
              <a:rPr lang="tr-TR" noProof="0"/>
              <a:t>Asıl başlık stilini düzenlemek için tıklayın</a:t>
            </a:r>
          </a:p>
        </p:txBody>
      </p:sp>
      <p:sp>
        <p:nvSpPr>
          <p:cNvPr id="4" name="Metin Yer Tutucusu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BAD88DA8-480E-4FBD-8EE5-9C7FA22968E2}" type="datetime1">
              <a:rPr lang="tr-TR" noProof="0" smtClean="0"/>
              <a:t>30.04.2024</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Başlık 1"/>
          <p:cNvSpPr>
            <a:spLocks noGrp="1"/>
          </p:cNvSpPr>
          <p:nvPr>
            <p:ph type="title"/>
          </p:nvPr>
        </p:nvSpPr>
        <p:spPr>
          <a:xfrm>
            <a:off x="1446212" y="609599"/>
            <a:ext cx="9302752" cy="2748429"/>
          </a:xfrm>
        </p:spPr>
        <p:txBody>
          <a:bodyPr rtlCol="0" anchor="ctr">
            <a:normAutofit/>
          </a:bodyPr>
          <a:lstStyle>
            <a:lvl1pPr>
              <a:defRPr sz="3600"/>
            </a:lvl1pPr>
          </a:lstStyle>
          <a:p>
            <a:pPr rtl="0"/>
            <a:r>
              <a:rPr lang="tr-TR" noProof="0"/>
              <a:t>Asıl başlık stilini düzenlemek için tıklayın</a:t>
            </a:r>
          </a:p>
        </p:txBody>
      </p:sp>
      <p:sp>
        <p:nvSpPr>
          <p:cNvPr id="12" name="Metin Yer Tutucusu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4" name="Metin Yer Tutucusu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7D4376D8-6940-48CA-A0D3-9C1A226A1CF5}" type="datetime1">
              <a:rPr lang="tr-TR" noProof="0" smtClean="0"/>
              <a:t>30.04.2024</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
        <p:nvSpPr>
          <p:cNvPr id="60" name="Metin Kutusu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latin typeface="Calibri" panose="020F0502020204030204" pitchFamily="34" charset="0"/>
              </a:rPr>
              <a:t>“</a:t>
            </a:r>
          </a:p>
        </p:txBody>
      </p:sp>
      <p:sp>
        <p:nvSpPr>
          <p:cNvPr id="61" name="Metin Kutusu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latin typeface="Calibri" panose="020F0502020204030204" pitchFamily="34" charset="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sp>
        <p:nvSpPr>
          <p:cNvPr id="2" name="Başlık 1"/>
          <p:cNvSpPr>
            <a:spLocks noGrp="1"/>
          </p:cNvSpPr>
          <p:nvPr>
            <p:ph type="title"/>
          </p:nvPr>
        </p:nvSpPr>
        <p:spPr>
          <a:xfrm>
            <a:off x="1141410" y="2134041"/>
            <a:ext cx="9906001" cy="2511835"/>
          </a:xfrm>
        </p:spPr>
        <p:txBody>
          <a:bodyPr rtlCol="0" anchor="b">
            <a:normAutofit/>
          </a:bodyPr>
          <a:lstStyle>
            <a:lvl1pPr>
              <a:defRPr sz="3600"/>
            </a:lvl1pPr>
          </a:lstStyle>
          <a:p>
            <a:pPr rtl="0"/>
            <a:r>
              <a:rPr lang="tr-TR" noProof="0"/>
              <a:t>Asıl başlık stilini düzenlemek için tıklayın</a:t>
            </a:r>
          </a:p>
        </p:txBody>
      </p:sp>
      <p:sp>
        <p:nvSpPr>
          <p:cNvPr id="4" name="Metin Yer Tutucusu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7A4CB30B-1C66-43EB-AB73-11E06FCD87B7}" type="datetime1">
              <a:rPr lang="tr-TR" noProof="0" smtClean="0"/>
              <a:t>30.04.2024</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Başlık 1"/>
          <p:cNvSpPr>
            <a:spLocks noGrp="1"/>
          </p:cNvSpPr>
          <p:nvPr>
            <p:ph type="title"/>
          </p:nvPr>
        </p:nvSpPr>
        <p:spPr>
          <a:xfrm>
            <a:off x="1141413" y="609600"/>
            <a:ext cx="9905998" cy="1905000"/>
          </a:xfrm>
        </p:spPr>
        <p:txBody>
          <a:bodyPr rtlCol="0"/>
          <a:lstStyle/>
          <a:p>
            <a:pPr rtl="0"/>
            <a:r>
              <a:rPr lang="tr-TR" noProof="0"/>
              <a:t>Asıl başlık stilini düzenlemek için tıklayın</a:t>
            </a:r>
          </a:p>
        </p:txBody>
      </p:sp>
      <p:sp>
        <p:nvSpPr>
          <p:cNvPr id="7" name="Metin Yer Tutucusu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8" name="Metin Yer Tutucusu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9" name="Metin Yer Tutucusu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0" name="Metin Yer Tutucusu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11" name="Metin Yer Tutucusu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2" name="Metin Yer Tutucusu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3" name="Tarih Yer Tutucusu 2"/>
          <p:cNvSpPr>
            <a:spLocks noGrp="1"/>
          </p:cNvSpPr>
          <p:nvPr>
            <p:ph type="dt" sz="half" idx="10"/>
          </p:nvPr>
        </p:nvSpPr>
        <p:spPr/>
        <p:txBody>
          <a:bodyPr rtlCol="0"/>
          <a:lstStyle/>
          <a:p>
            <a:pPr rtl="0"/>
            <a:fld id="{298D4629-290C-4B46-B9AF-B9CC86A3239E}" type="datetime1">
              <a:rPr lang="tr-TR" noProof="0" smtClean="0"/>
              <a:t>30.04.2024</a:t>
            </a:fld>
            <a:endParaRPr lang="tr-TR" noProof="0"/>
          </a:p>
        </p:txBody>
      </p:sp>
      <p:sp>
        <p:nvSpPr>
          <p:cNvPr id="4" name="Alt Bilgi Yer Tutucusu 3"/>
          <p:cNvSpPr>
            <a:spLocks noGrp="1"/>
          </p:cNvSpPr>
          <p:nvPr>
            <p:ph type="ftr" sz="quarter" idx="11"/>
          </p:nvPr>
        </p:nvSpPr>
        <p:spPr/>
        <p:txBody>
          <a:bodyPr rtlCol="0"/>
          <a:lstStyle/>
          <a:p>
            <a:pPr rtl="0"/>
            <a:endParaRPr lang="tr-TR" noProof="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Başlık 1"/>
          <p:cNvSpPr>
            <a:spLocks noGrp="1"/>
          </p:cNvSpPr>
          <p:nvPr>
            <p:ph type="title"/>
          </p:nvPr>
        </p:nvSpPr>
        <p:spPr>
          <a:xfrm>
            <a:off x="1141411" y="609600"/>
            <a:ext cx="9905999" cy="1905000"/>
          </a:xfrm>
        </p:spPr>
        <p:txBody>
          <a:bodyPr rtlCol="0"/>
          <a:lstStyle/>
          <a:p>
            <a:pPr rtl="0"/>
            <a:r>
              <a:rPr lang="tr-TR" noProof="0"/>
              <a:t>Asıl başlık stilini düzenlemek için tıklayın</a:t>
            </a:r>
          </a:p>
        </p:txBody>
      </p:sp>
      <p:sp>
        <p:nvSpPr>
          <p:cNvPr id="19" name="Metin Yer Tutucusu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20" name="Resim Yer Tutucusu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tr-TR" noProof="0"/>
              <a:t>Resim eklemek için simgeye tıklayın</a:t>
            </a:r>
          </a:p>
        </p:txBody>
      </p:sp>
      <p:sp>
        <p:nvSpPr>
          <p:cNvPr id="21" name="Metin Yer Tutucusu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22" name="Metin Yer Tutucusu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23" name="Resim Yer Tutucusu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tr-TR" noProof="0"/>
              <a:t>Resim eklemek için simgeye tıklayın</a:t>
            </a:r>
          </a:p>
        </p:txBody>
      </p:sp>
      <p:sp>
        <p:nvSpPr>
          <p:cNvPr id="24" name="Metin Yer Tutucusu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25" name="Metin Yer Tutucusu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26" name="Resim Yer Tutucusu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tr-TR" noProof="0"/>
              <a:t>Resim eklemek için simgeye tıklayın</a:t>
            </a:r>
          </a:p>
        </p:txBody>
      </p:sp>
      <p:sp>
        <p:nvSpPr>
          <p:cNvPr id="27" name="Metin Yer Tutucusu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3" name="Tarih Yer Tutucusu 2"/>
          <p:cNvSpPr>
            <a:spLocks noGrp="1"/>
          </p:cNvSpPr>
          <p:nvPr>
            <p:ph type="dt" sz="half" idx="10"/>
          </p:nvPr>
        </p:nvSpPr>
        <p:spPr/>
        <p:txBody>
          <a:bodyPr rtlCol="0"/>
          <a:lstStyle/>
          <a:p>
            <a:pPr rtl="0"/>
            <a:fld id="{2313CE58-6250-4B21-BE81-1E03441D3A33}" type="datetime1">
              <a:rPr lang="tr-TR" noProof="0" smtClean="0"/>
              <a:t>30.04.2024</a:t>
            </a:fld>
            <a:endParaRPr lang="tr-TR" noProof="0"/>
          </a:p>
        </p:txBody>
      </p:sp>
      <p:sp>
        <p:nvSpPr>
          <p:cNvPr id="4" name="Alt Bilgi Yer Tutucusu 3"/>
          <p:cNvSpPr>
            <a:spLocks noGrp="1"/>
          </p:cNvSpPr>
          <p:nvPr>
            <p:ph type="ftr" sz="quarter" idx="11"/>
          </p:nvPr>
        </p:nvSpPr>
        <p:spPr/>
        <p:txBody>
          <a:bodyPr rtlCol="0"/>
          <a:lstStyle/>
          <a:p>
            <a:pPr rtl="0"/>
            <a:endParaRPr lang="tr-TR" noProof="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Dikey Metin Yer Tutucusu 2"/>
          <p:cNvSpPr>
            <a:spLocks noGrp="1"/>
          </p:cNvSpPr>
          <p:nvPr>
            <p:ph type="body" orient="vert" idx="1"/>
          </p:nvPr>
        </p:nvSpPr>
        <p:spPr/>
        <p:txBody>
          <a:bodyPr vert="eaVert" rtlCol="0" anchor="t"/>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1882D451-7FA5-495B-BDF8-B5E37D948270}" type="datetime1">
              <a:rPr lang="tr-TR" noProof="0" smtClean="0"/>
              <a:t>30.04.2024</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042400" y="609599"/>
            <a:ext cx="2005011" cy="5181601"/>
          </a:xfrm>
        </p:spPr>
        <p:txBody>
          <a:bodyPr vert="eaVert" rtlCol="0"/>
          <a:lstStyle/>
          <a:p>
            <a:pPr rtl="0"/>
            <a:r>
              <a:rPr lang="tr-TR" noProof="0"/>
              <a:t>Asıl başlık stilini düzenlemek için tıklayın</a:t>
            </a:r>
          </a:p>
        </p:txBody>
      </p:sp>
      <p:sp>
        <p:nvSpPr>
          <p:cNvPr id="3" name="Dikey Metin Yer Tutucusu 2"/>
          <p:cNvSpPr>
            <a:spLocks noGrp="1"/>
          </p:cNvSpPr>
          <p:nvPr>
            <p:ph type="body" orient="vert" idx="1"/>
          </p:nvPr>
        </p:nvSpPr>
        <p:spPr>
          <a:xfrm>
            <a:off x="1141410" y="609599"/>
            <a:ext cx="7748590" cy="5181601"/>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576523D8-B147-4548-B6AA-52B1C566BC73}" type="datetime1">
              <a:rPr lang="tr-TR" noProof="0" smtClean="0"/>
              <a:t>30.04.2024</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B0B818C5-996A-4771-A87B-C6D7D25D83CC}" type="datetime1">
              <a:rPr lang="tr-TR" noProof="0" smtClean="0"/>
              <a:t>30.04.2024</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p:cNvSpPr>
            <a:spLocks noGrp="1"/>
          </p:cNvSpPr>
          <p:nvPr>
            <p:ph type="title"/>
          </p:nvPr>
        </p:nvSpPr>
        <p:spPr>
          <a:xfrm>
            <a:off x="1141411" y="1419226"/>
            <a:ext cx="9906000" cy="2852737"/>
          </a:xfrm>
        </p:spPr>
        <p:txBody>
          <a:bodyPr rtlCol="0" anchor="b">
            <a:normAutofit/>
          </a:bodyPr>
          <a:lstStyle>
            <a:lvl1pPr>
              <a:defRPr sz="3600"/>
            </a:lvl1pPr>
          </a:lstStyle>
          <a:p>
            <a:pPr rtl="0"/>
            <a:r>
              <a:rPr lang="tr-TR" noProof="0"/>
              <a:t>Asıl başlık stilini düzenlemek için tıklayın</a:t>
            </a:r>
          </a:p>
        </p:txBody>
      </p:sp>
      <p:sp>
        <p:nvSpPr>
          <p:cNvPr id="3" name="Metin Yer Tutucusu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2AE1E51B-D399-467F-8B61-8972D04E7E47}" type="datetime1">
              <a:rPr lang="tr-TR" noProof="0" smtClean="0"/>
              <a:t>30.04.2024</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sz="half" idx="1"/>
          </p:nvPr>
        </p:nvSpPr>
        <p:spPr>
          <a:xfrm>
            <a:off x="1141410" y="2249486"/>
            <a:ext cx="4878389" cy="3541714"/>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p:cNvSpPr>
            <a:spLocks noGrp="1"/>
          </p:cNvSpPr>
          <p:nvPr>
            <p:ph sz="half" idx="2"/>
          </p:nvPr>
        </p:nvSpPr>
        <p:spPr>
          <a:xfrm>
            <a:off x="6172200" y="2249486"/>
            <a:ext cx="4875211" cy="3541714"/>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p:cNvSpPr>
            <a:spLocks noGrp="1"/>
          </p:cNvSpPr>
          <p:nvPr>
            <p:ph type="dt" sz="half" idx="10"/>
          </p:nvPr>
        </p:nvSpPr>
        <p:spPr/>
        <p:txBody>
          <a:bodyPr rtlCol="0"/>
          <a:lstStyle/>
          <a:p>
            <a:pPr rtl="0"/>
            <a:fld id="{A0001736-9CEA-4CE8-8C8F-79D2418B1B3E}" type="datetime1">
              <a:rPr lang="tr-TR" noProof="0" smtClean="0"/>
              <a:t>30.04.2024</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1141411" y="619126"/>
            <a:ext cx="9906000" cy="1477961"/>
          </a:xfrm>
        </p:spPr>
        <p:txBody>
          <a:bodyPr rtlCol="0"/>
          <a:lstStyle/>
          <a:p>
            <a:pPr rtl="0"/>
            <a:r>
              <a:rPr lang="tr-TR" noProof="0"/>
              <a:t>Asıl başlık stilini düzenlemek için tıklayın</a:t>
            </a:r>
          </a:p>
        </p:txBody>
      </p:sp>
      <p:sp>
        <p:nvSpPr>
          <p:cNvPr id="3" name="Metin Yer Tutucusu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141410" y="3073397"/>
            <a:ext cx="4878391" cy="271780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172200" y="3073397"/>
            <a:ext cx="4875210" cy="271780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p:cNvSpPr>
            <a:spLocks noGrp="1"/>
          </p:cNvSpPr>
          <p:nvPr>
            <p:ph type="dt" sz="half" idx="10"/>
          </p:nvPr>
        </p:nvSpPr>
        <p:spPr/>
        <p:txBody>
          <a:bodyPr rtlCol="0"/>
          <a:lstStyle/>
          <a:p>
            <a:pPr rtl="0"/>
            <a:fld id="{9D50F847-45CC-4A40-BA7F-C85673189A49}" type="datetime1">
              <a:rPr lang="tr-TR" noProof="0" smtClean="0"/>
              <a:t>30.04.2024</a:t>
            </a:fld>
            <a:endParaRPr lang="tr-TR" noProof="0"/>
          </a:p>
        </p:txBody>
      </p:sp>
      <p:sp>
        <p:nvSpPr>
          <p:cNvPr id="8" name="Alt Bilgi Yer Tutucusu 7"/>
          <p:cNvSpPr>
            <a:spLocks noGrp="1"/>
          </p:cNvSpPr>
          <p:nvPr>
            <p:ph type="ftr" sz="quarter" idx="11"/>
          </p:nvPr>
        </p:nvSpPr>
        <p:spPr/>
        <p:txBody>
          <a:bodyPr rtlCol="0"/>
          <a:lstStyle/>
          <a:p>
            <a:pPr rtl="0"/>
            <a:endParaRPr lang="tr-TR" noProof="0"/>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Tarih Yer Tutucusu 2"/>
          <p:cNvSpPr>
            <a:spLocks noGrp="1"/>
          </p:cNvSpPr>
          <p:nvPr>
            <p:ph type="dt" sz="half" idx="10"/>
          </p:nvPr>
        </p:nvSpPr>
        <p:spPr/>
        <p:txBody>
          <a:bodyPr rtlCol="0"/>
          <a:lstStyle/>
          <a:p>
            <a:pPr rtl="0"/>
            <a:fld id="{262421D1-96E7-4B15-92D8-FD28B37AB884}" type="datetime1">
              <a:rPr lang="tr-TR" noProof="0" smtClean="0"/>
              <a:t>30.04.2024</a:t>
            </a:fld>
            <a:endParaRPr lang="tr-TR" noProof="0"/>
          </a:p>
        </p:txBody>
      </p:sp>
      <p:sp>
        <p:nvSpPr>
          <p:cNvPr id="4" name="Alt Bilgi Yer Tutucusu 3"/>
          <p:cNvSpPr>
            <a:spLocks noGrp="1"/>
          </p:cNvSpPr>
          <p:nvPr>
            <p:ph type="ftr" sz="quarter" idx="11"/>
          </p:nvPr>
        </p:nvSpPr>
        <p:spPr/>
        <p:txBody>
          <a:bodyPr rtlCol="0"/>
          <a:lstStyle/>
          <a:p>
            <a:pPr rtl="0"/>
            <a:endParaRPr lang="tr-TR" noProof="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9C96D0C7-B591-4AF2-B9EE-86040A2DE8EF}" type="datetime1">
              <a:rPr lang="tr-TR" noProof="0" smtClean="0"/>
              <a:t>30.04.2024</a:t>
            </a:fld>
            <a:endParaRPr lang="tr-TR" noProof="0"/>
          </a:p>
        </p:txBody>
      </p:sp>
      <p:sp>
        <p:nvSpPr>
          <p:cNvPr id="3" name="Alt Bilgi Yer Tutucusu 2"/>
          <p:cNvSpPr>
            <a:spLocks noGrp="1"/>
          </p:cNvSpPr>
          <p:nvPr>
            <p:ph type="ftr" sz="quarter" idx="11"/>
          </p:nvPr>
        </p:nvSpPr>
        <p:spPr/>
        <p:txBody>
          <a:bodyPr rtlCol="0"/>
          <a:lstStyle/>
          <a:p>
            <a:pPr rtl="0"/>
            <a:endParaRPr lang="tr-TR" noProof="0"/>
          </a:p>
        </p:txBody>
      </p:sp>
      <p:sp>
        <p:nvSpPr>
          <p:cNvPr id="4" name="Slayt Numarası Yer Tutucusu 3"/>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1146705" y="609601"/>
            <a:ext cx="3856037" cy="1639884"/>
          </a:xfrm>
        </p:spPr>
        <p:txBody>
          <a:bodyPr rtlCol="0" anchor="b"/>
          <a:lstStyle>
            <a:lvl1pPr>
              <a:defRPr sz="3200"/>
            </a:lvl1pPr>
          </a:lstStyle>
          <a:p>
            <a:pPr rtl="0"/>
            <a:r>
              <a:rPr lang="tr-TR" noProof="0"/>
              <a:t>Asıl başlık stilini düzenlemek için tıklayın</a:t>
            </a:r>
          </a:p>
        </p:txBody>
      </p:sp>
      <p:sp>
        <p:nvSpPr>
          <p:cNvPr id="3" name="İçerik Yer Tutucusu 2"/>
          <p:cNvSpPr>
            <a:spLocks noGrp="1"/>
          </p:cNvSpPr>
          <p:nvPr>
            <p:ph idx="1"/>
          </p:nvPr>
        </p:nvSpPr>
        <p:spPr>
          <a:xfrm>
            <a:off x="5156200" y="592666"/>
            <a:ext cx="5891209" cy="5198534"/>
          </a:xfrm>
        </p:spPr>
        <p:txBody>
          <a:bodyPr rtlCol="0" anchor="ct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A2A17801-04EE-41F2-8B10-4F0050E8D385}" type="datetime1">
              <a:rPr lang="tr-TR" noProof="0" smtClean="0"/>
              <a:t>30.04.2024</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141413" y="609600"/>
            <a:ext cx="5934508" cy="1639886"/>
          </a:xfrm>
        </p:spPr>
        <p:txBody>
          <a:bodyPr rtlCol="0" anchor="b"/>
          <a:lstStyle>
            <a:lvl1pPr>
              <a:defRPr sz="3200"/>
            </a:lvl1pPr>
          </a:lstStyle>
          <a:p>
            <a:pPr rtl="0"/>
            <a:r>
              <a:rPr lang="tr-TR" noProof="0"/>
              <a:t>Asıl başlık stilini düzenlemek için tıklayın</a:t>
            </a:r>
          </a:p>
        </p:txBody>
      </p:sp>
      <p:sp>
        <p:nvSpPr>
          <p:cNvPr id="3" name="Resim Yer Tutucusu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6DCF4397-1153-45BC-8F91-A44322C57B95}" type="datetime1">
              <a:rPr lang="tr-TR" noProof="0" smtClean="0"/>
              <a:t>30.04.2024</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Resim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 7"/>
          <p:cNvGrpSpPr/>
          <p:nvPr/>
        </p:nvGrpSpPr>
        <p:grpSpPr>
          <a:xfrm>
            <a:off x="-14288" y="0"/>
            <a:ext cx="12053888" cy="6858001"/>
            <a:chOff x="-14288" y="0"/>
            <a:chExt cx="12053888" cy="6858001"/>
          </a:xfrm>
        </p:grpSpPr>
        <p:grpSp>
          <p:nvGrpSpPr>
            <p:cNvPr id="9" name="Gr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Dikdörtgen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Serbest Biçi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Serbest Biçi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Serbest Biçi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Serbest Biçi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Serbest Biçi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Serbest Biçi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Serbest Biçi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Serbest Biçi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Serbest Biçi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Serbest Biçi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Satır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Serbest Biçi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Serbest Biçi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Serbest Biçi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Serbest Biçi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Dikdörtgen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Serbest Biçi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Serbest Biçi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Serbest Biçi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Serbest Biçi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Serbest Biçi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Serbest Biçi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Serbest Biçi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Serbest Biçi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Serbest Biçi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Serbest Biçi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Serbest Biçi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Serbest Biçi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Serbest Biçi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Serbest Biçi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Serbest Biçi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Serbest Biçi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Serbest Biçi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Serbest Biçi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Serbest Biçi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Dikdörtgen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Başlık Yer Tutucusu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tr-TR" noProof="0"/>
          </a:p>
        </p:txBody>
      </p:sp>
      <p:sp>
        <p:nvSpPr>
          <p:cNvPr id="3" name="Metin Yer Tutucusu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latin typeface="Calibri" panose="020F0502020204030204" pitchFamily="34" charset="0"/>
              </a:defRPr>
            </a:lvl1pPr>
          </a:lstStyle>
          <a:p>
            <a:fld id="{C2AE4FE9-9576-447E-91A2-700AE0ACE4B9}" type="datetime1">
              <a:rPr lang="tr-TR" noProof="0" smtClean="0"/>
              <a:t>30.04.2024</a:t>
            </a:fld>
            <a:endParaRPr lang="tr-TR" noProof="0" dirty="0"/>
          </a:p>
        </p:txBody>
      </p:sp>
      <p:sp>
        <p:nvSpPr>
          <p:cNvPr id="5" name="Alt Bilgi Yer Tutucusu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latin typeface="Calibri" panose="020F0502020204030204" pitchFamily="34" charset="0"/>
              </a:defRPr>
            </a:lvl1pPr>
          </a:lstStyle>
          <a:p>
            <a:endParaRPr lang="tr-TR" noProof="0"/>
          </a:p>
        </p:txBody>
      </p:sp>
      <p:sp>
        <p:nvSpPr>
          <p:cNvPr id="6" name="Slayt Numarası Yer Tutucusu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latin typeface="Calibri" panose="020F0502020204030204" pitchFamily="34" charset="0"/>
              </a:defRPr>
            </a:lvl1pPr>
          </a:lstStyle>
          <a:p>
            <a:fld id="{6D22F896-40B5-4ADD-8801-0D06FADFA095}" type="slidenum">
              <a:rPr lang="tr-TR" noProof="0" smtClean="0"/>
              <a:pPr/>
              <a:t>‹#›</a:t>
            </a:fld>
            <a:endParaRPr lang="tr-T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Dikdörtgen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1">
                <a:latin typeface="Calibri" panose="020F0502020204030204" pitchFamily="34" charset="0"/>
              </a:endParaRPr>
            </a:p>
          </p:txBody>
        </p:sp>
        <p:pic>
          <p:nvPicPr>
            <p:cNvPr id="79" name="Resim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Resim 4" descr="bir devre kartının yakından görüntüsü">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Yuvarlatılmış Çapraz Köşeli Dikdörtgen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tr-TR" noProof="1">
                <a:latin typeface="Calibri" panose="020F0502020204030204" pitchFamily="34" charset="0"/>
              </a:endParaRPr>
            </a:p>
          </p:txBody>
        </p:sp>
        <p:grpSp>
          <p:nvGrpSpPr>
            <p:cNvPr id="83" name="Gr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Serbest Biçi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85" name="Serbest Biçi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86" name="Serbest Biçi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87" name="Serbest Biçi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88" name="Serbest Biçi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89" name="Serbest Biçi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0" name="Serbest Biçi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1" name="Serbest 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2" name="Serbest Biçi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3" name="Dikdörtgen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4" name="Serbest Biçi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5" name="Serbest Biçi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6" name="Serbest Biçi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7" name="Serbest Biçi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8" name="Serbest Biçi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99" name="Serbest Biçi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100" name="Serbest Biçi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101" name="Serbest Biçi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102" name="Serbest Biçi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sp>
            <p:nvSpPr>
              <p:cNvPr id="103" name="Dikdörtgen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tr-TR"/>
              </a:p>
            </p:txBody>
          </p:sp>
        </p:grpSp>
      </p:grpSp>
      <p:sp>
        <p:nvSpPr>
          <p:cNvPr id="2" name="Başlık 1">
            <a:extLst>
              <a:ext uri="{FF2B5EF4-FFF2-40B4-BE49-F238E27FC236}">
                <a16:creationId xmlns:a16="http://schemas.microsoft.com/office/drawing/2014/main" id="{ED476017-D224-40AE-B921-67525450151A}"/>
              </a:ext>
            </a:extLst>
          </p:cNvPr>
          <p:cNvSpPr>
            <a:spLocks noGrp="1"/>
          </p:cNvSpPr>
          <p:nvPr>
            <p:ph type="ctrTitle"/>
          </p:nvPr>
        </p:nvSpPr>
        <p:spPr>
          <a:xfrm>
            <a:off x="1487751" y="2235199"/>
            <a:ext cx="9131475" cy="1461031"/>
          </a:xfrm>
        </p:spPr>
        <p:txBody>
          <a:bodyPr rtlCol="0">
            <a:noAutofit/>
          </a:bodyPr>
          <a:lstStyle/>
          <a:p>
            <a:pPr algn="ctr" rtl="0"/>
            <a:r>
              <a:rPr lang="tr-TR" sz="2800" dirty="0">
                <a:solidFill>
                  <a:srgbClr val="FFFFFF"/>
                </a:solidFill>
              </a:rPr>
              <a:t>COMP 302– Mikrokontrolörler ve Robotik</a:t>
            </a:r>
            <a:br>
              <a:rPr lang="tr-TR" sz="2800" dirty="0">
                <a:solidFill>
                  <a:srgbClr val="FFFFFF"/>
                </a:solidFill>
              </a:rPr>
            </a:br>
            <a:r>
              <a:rPr lang="tr-TR" sz="2800" dirty="0">
                <a:solidFill>
                  <a:srgbClr val="FFFFFF"/>
                </a:solidFill>
              </a:rPr>
              <a:t>Engel Kaldırıcı Sumo Robot</a:t>
            </a:r>
            <a:br>
              <a:rPr lang="tr-TR" sz="2800" dirty="0">
                <a:solidFill>
                  <a:srgbClr val="FFFFFF"/>
                </a:solidFill>
              </a:rPr>
            </a:br>
            <a:r>
              <a:rPr lang="tr-TR" sz="2800" dirty="0">
                <a:solidFill>
                  <a:srgbClr val="FFFFFF"/>
                </a:solidFill>
              </a:rPr>
              <a:t>Projesi</a:t>
            </a:r>
            <a:endParaRPr lang="tr-TR" sz="2800" noProof="1"/>
          </a:p>
        </p:txBody>
      </p:sp>
      <p:sp>
        <p:nvSpPr>
          <p:cNvPr id="3" name="Alt Başlık 2">
            <a:extLst>
              <a:ext uri="{FF2B5EF4-FFF2-40B4-BE49-F238E27FC236}">
                <a16:creationId xmlns:a16="http://schemas.microsoft.com/office/drawing/2014/main" id="{51F013D4-CBD9-4FC1-AF91-2301A704488B}"/>
              </a:ext>
            </a:extLst>
          </p:cNvPr>
          <p:cNvSpPr>
            <a:spLocks noGrp="1"/>
          </p:cNvSpPr>
          <p:nvPr>
            <p:ph type="subTitle" idx="1"/>
          </p:nvPr>
        </p:nvSpPr>
        <p:spPr>
          <a:xfrm>
            <a:off x="2667001" y="3650985"/>
            <a:ext cx="6857999" cy="904082"/>
          </a:xfrm>
        </p:spPr>
        <p:txBody>
          <a:bodyPr rtlCol="0">
            <a:normAutofit/>
          </a:bodyPr>
          <a:lstStyle/>
          <a:p>
            <a:pPr algn="ctr" rtl="0"/>
            <a:r>
              <a:rPr lang="tr-TR" noProof="1"/>
              <a:t>Simge özlem Sarp-200301045</a:t>
            </a:r>
          </a:p>
        </p:txBody>
      </p:sp>
      <p:pic>
        <p:nvPicPr>
          <p:cNvPr id="4" name="Picture 4" descr="Fenerbahçe Üniversitesi">
            <a:extLst>
              <a:ext uri="{FF2B5EF4-FFF2-40B4-BE49-F238E27FC236}">
                <a16:creationId xmlns:a16="http://schemas.microsoft.com/office/drawing/2014/main" id="{1413DA55-F849-C805-C7F6-BADB9DF8B7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01" y="219067"/>
            <a:ext cx="4487222" cy="1867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365DFF-C82C-F451-A163-F1611A7C9476}"/>
              </a:ext>
            </a:extLst>
          </p:cNvPr>
          <p:cNvSpPr>
            <a:spLocks noGrp="1"/>
          </p:cNvSpPr>
          <p:nvPr>
            <p:ph type="title"/>
          </p:nvPr>
        </p:nvSpPr>
        <p:spPr>
          <a:xfrm>
            <a:off x="1141411" y="619127"/>
            <a:ext cx="9906000" cy="1249184"/>
          </a:xfrm>
        </p:spPr>
        <p:txBody>
          <a:bodyPr/>
          <a:lstStyle/>
          <a:p>
            <a:r>
              <a:rPr lang="tr-TR" dirty="0"/>
              <a:t>Tasarım Mimarisi</a:t>
            </a:r>
          </a:p>
        </p:txBody>
      </p:sp>
      <p:sp>
        <p:nvSpPr>
          <p:cNvPr id="3" name="Metin Yer Tutucusu 2">
            <a:extLst>
              <a:ext uri="{FF2B5EF4-FFF2-40B4-BE49-F238E27FC236}">
                <a16:creationId xmlns:a16="http://schemas.microsoft.com/office/drawing/2014/main" id="{F2A9BF33-A0A8-7FBB-EBFA-FABD9948491F}"/>
              </a:ext>
            </a:extLst>
          </p:cNvPr>
          <p:cNvSpPr>
            <a:spLocks noGrp="1"/>
          </p:cNvSpPr>
          <p:nvPr>
            <p:ph type="body" idx="1"/>
          </p:nvPr>
        </p:nvSpPr>
        <p:spPr/>
        <p:txBody>
          <a:bodyPr/>
          <a:lstStyle/>
          <a:p>
            <a:endParaRPr lang="tr-TR"/>
          </a:p>
        </p:txBody>
      </p:sp>
      <p:sp>
        <p:nvSpPr>
          <p:cNvPr id="4" name="İçerik Yer Tutucusu 3">
            <a:extLst>
              <a:ext uri="{FF2B5EF4-FFF2-40B4-BE49-F238E27FC236}">
                <a16:creationId xmlns:a16="http://schemas.microsoft.com/office/drawing/2014/main" id="{8BEE7106-D1DA-6295-7496-7DEE93F62301}"/>
              </a:ext>
            </a:extLst>
          </p:cNvPr>
          <p:cNvSpPr>
            <a:spLocks noGrp="1"/>
          </p:cNvSpPr>
          <p:nvPr>
            <p:ph sz="half" idx="2"/>
          </p:nvPr>
        </p:nvSpPr>
        <p:spPr/>
        <p:txBody>
          <a:bodyPr/>
          <a:lstStyle/>
          <a:p>
            <a:endParaRPr lang="tr-TR"/>
          </a:p>
        </p:txBody>
      </p:sp>
      <p:pic>
        <p:nvPicPr>
          <p:cNvPr id="7" name="Content Placeholder 3" descr="Text&#10;&#10;Description automatically generated">
            <a:extLst>
              <a:ext uri="{FF2B5EF4-FFF2-40B4-BE49-F238E27FC236}">
                <a16:creationId xmlns:a16="http://schemas.microsoft.com/office/drawing/2014/main" id="{870A86FF-2FB5-2DC0-B6CE-A32E49B0D7A5}"/>
              </a:ext>
            </a:extLst>
          </p:cNvPr>
          <p:cNvPicPr>
            <a:picLocks noChangeAspect="1"/>
          </p:cNvPicPr>
          <p:nvPr/>
        </p:nvPicPr>
        <p:blipFill>
          <a:blip r:embed="rId2"/>
          <a:stretch>
            <a:fillRect/>
          </a:stretch>
        </p:blipFill>
        <p:spPr>
          <a:xfrm>
            <a:off x="941210" y="1976611"/>
            <a:ext cx="5927702" cy="4195763"/>
          </a:xfrm>
          <a:prstGeom prst="rect">
            <a:avLst/>
          </a:prstGeom>
        </p:spPr>
      </p:pic>
      <p:sp>
        <p:nvSpPr>
          <p:cNvPr id="8" name="TextBox 5">
            <a:extLst>
              <a:ext uri="{FF2B5EF4-FFF2-40B4-BE49-F238E27FC236}">
                <a16:creationId xmlns:a16="http://schemas.microsoft.com/office/drawing/2014/main" id="{F1ECC89E-C846-0A38-38CF-460B590E2193}"/>
              </a:ext>
            </a:extLst>
          </p:cNvPr>
          <p:cNvSpPr txBox="1">
            <a:spLocks noGrp="1"/>
          </p:cNvSpPr>
          <p:nvPr>
            <p:ph sz="quarter" idx="4"/>
          </p:nvPr>
        </p:nvSpPr>
        <p:spPr>
          <a:xfrm>
            <a:off x="6941744" y="2683821"/>
            <a:ext cx="4999776" cy="1850571"/>
          </a:xfrm>
          <a:prstGeom prst="rect">
            <a:avLst/>
          </a:prstGeom>
          <a:noFill/>
        </p:spPr>
        <p:txBody>
          <a:bodyPr wrap="square">
            <a:spAutoFit/>
          </a:bodyPr>
          <a:lstStyle/>
          <a:p>
            <a:pPr marL="0" marR="0">
              <a:lnSpc>
                <a:spcPct val="107000"/>
              </a:lnSpc>
              <a:spcBef>
                <a:spcPts val="0"/>
              </a:spcBef>
              <a:spcAft>
                <a:spcPts val="800"/>
              </a:spcAft>
            </a:pP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Loop</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fonksiyonu içerisinde robotun ayarlanmış alandan çıkmaması için </a:t>
            </a: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contrast</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sensörleri</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ile birkaç çeşit kontrol yapılmış ve robotun belirlenen alandan çıkmaması sağlanmıştır. Ardından </a:t>
            </a: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opponent</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sensor </a:t>
            </a: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control</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routine</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kısmında robotun bir cisim gördüğünde nasıl tepkiler vereceği ayarlanmıştır.</a:t>
            </a:r>
          </a:p>
        </p:txBody>
      </p:sp>
    </p:spTree>
    <p:extLst>
      <p:ext uri="{BB962C8B-B14F-4D97-AF65-F5344CB8AC3E}">
        <p14:creationId xmlns:p14="http://schemas.microsoft.com/office/powerpoint/2010/main" val="1158104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DA5197-541A-4EE2-2A7A-EABF075FA9B0}"/>
              </a:ext>
            </a:extLst>
          </p:cNvPr>
          <p:cNvSpPr>
            <a:spLocks noGrp="1"/>
          </p:cNvSpPr>
          <p:nvPr>
            <p:ph type="title"/>
          </p:nvPr>
        </p:nvSpPr>
        <p:spPr>
          <a:xfrm>
            <a:off x="1146705" y="609601"/>
            <a:ext cx="3856037" cy="730312"/>
          </a:xfrm>
        </p:spPr>
        <p:txBody>
          <a:bodyPr/>
          <a:lstStyle/>
          <a:p>
            <a:r>
              <a:rPr lang="tr-TR" b="1" u="sng" dirty="0"/>
              <a:t>Sonuçlar</a:t>
            </a:r>
          </a:p>
        </p:txBody>
      </p:sp>
      <p:sp>
        <p:nvSpPr>
          <p:cNvPr id="4" name="Metin Yer Tutucusu 3">
            <a:extLst>
              <a:ext uri="{FF2B5EF4-FFF2-40B4-BE49-F238E27FC236}">
                <a16:creationId xmlns:a16="http://schemas.microsoft.com/office/drawing/2014/main" id="{49EFD7F8-52A3-DAF9-BC85-747A286A6A04}"/>
              </a:ext>
            </a:extLst>
          </p:cNvPr>
          <p:cNvSpPr>
            <a:spLocks noGrp="1"/>
          </p:cNvSpPr>
          <p:nvPr>
            <p:ph type="body" sz="half" idx="2"/>
          </p:nvPr>
        </p:nvSpPr>
        <p:spPr>
          <a:xfrm>
            <a:off x="1006410" y="1570476"/>
            <a:ext cx="10179180" cy="3541714"/>
          </a:xfrm>
        </p:spPr>
        <p:txBody>
          <a:bodyPr>
            <a:normAutofit/>
          </a:bodyPr>
          <a:lstStyle/>
          <a:p>
            <a:r>
              <a:rPr lang="tr-TR" sz="1900" b="1" dirty="0"/>
              <a:t>Bu proje ile sumo robot mimarisi ve Arduino IDE ile C++ dili bilgi birikimimiz pekişmiş ve aynı zamanda gelişmiş oldu. Basit bir sumo robot nasıl çalışır , nasıl kodları yürütür bunları öğrendik.</a:t>
            </a:r>
            <a:endParaRPr lang="en-TR" sz="1900" b="1" dirty="0"/>
          </a:p>
          <a:p>
            <a:r>
              <a:rPr lang="tr-TR" sz="1900" b="1" dirty="0"/>
              <a:t>Geliştirilen sumo robot algoritmaları basit düzeyde istenilen çizgiyi takip edebilmekte ve önüne çıkan engelleri istenilen şekilde sınır dışına çıkarabilmektedir.</a:t>
            </a:r>
          </a:p>
          <a:p>
            <a:r>
              <a:rPr lang="tr-TR" sz="1900" b="1" dirty="0"/>
              <a:t>Proje geliştirme aşamasında Arduino yazılımını ve C/C++ kullanarak bu konularda gelişim sağladık.</a:t>
            </a:r>
          </a:p>
          <a:p>
            <a:r>
              <a:rPr lang="tr-TR" sz="1900" b="1" dirty="0"/>
              <a:t>Sumo robot ile çizgi takip ve engel dışarı atma tasarımı gerçekleştirdik.</a:t>
            </a:r>
          </a:p>
          <a:p>
            <a:endParaRPr lang="tr-TR" dirty="0"/>
          </a:p>
        </p:txBody>
      </p:sp>
    </p:spTree>
    <p:extLst>
      <p:ext uri="{BB962C8B-B14F-4D97-AF65-F5344CB8AC3E}">
        <p14:creationId xmlns:p14="http://schemas.microsoft.com/office/powerpoint/2010/main" val="295093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BCF94-F108-4D92-8C4F-CD9273947A31}"/>
              </a:ext>
            </a:extLst>
          </p:cNvPr>
          <p:cNvSpPr>
            <a:spLocks noGrp="1"/>
          </p:cNvSpPr>
          <p:nvPr>
            <p:ph type="title"/>
          </p:nvPr>
        </p:nvSpPr>
        <p:spPr>
          <a:xfrm>
            <a:off x="1141413" y="609600"/>
            <a:ext cx="5934508" cy="1173933"/>
          </a:xfrm>
        </p:spPr>
        <p:txBody>
          <a:bodyPr rtlCol="0" anchor="b">
            <a:normAutofit/>
          </a:bodyPr>
          <a:lstStyle/>
          <a:p>
            <a:pPr rtl="0"/>
            <a:r>
              <a:rPr lang="tr-TR" b="1" u="sng" dirty="0"/>
              <a:t>Projenin amacı</a:t>
            </a:r>
          </a:p>
        </p:txBody>
      </p:sp>
      <p:sp>
        <p:nvSpPr>
          <p:cNvPr id="3" name="İçerik Yer Tutucusu 2">
            <a:extLst>
              <a:ext uri="{FF2B5EF4-FFF2-40B4-BE49-F238E27FC236}">
                <a16:creationId xmlns:a16="http://schemas.microsoft.com/office/drawing/2014/main" id="{78399AB7-9E36-4EAD-B44A-9E0CEA24AACE}"/>
              </a:ext>
            </a:extLst>
          </p:cNvPr>
          <p:cNvSpPr>
            <a:spLocks noGrp="1"/>
          </p:cNvSpPr>
          <p:nvPr>
            <p:ph type="body" sz="half" idx="2"/>
          </p:nvPr>
        </p:nvSpPr>
        <p:spPr>
          <a:xfrm>
            <a:off x="939422" y="2249486"/>
            <a:ext cx="6136497" cy="3541714"/>
          </a:xfrm>
        </p:spPr>
        <p:txBody>
          <a:bodyPr rtlCol="0">
            <a:normAutofit/>
          </a:bodyPr>
          <a:lstStyle/>
          <a:p>
            <a:r>
              <a:rPr lang="tr-TR" dirty="0">
                <a:solidFill>
                  <a:schemeClr val="bg1"/>
                </a:solidFill>
              </a:rPr>
              <a:t>Sumo robot gerçeklenip, verilecek 5 adet hedefin 60 saniye içerisinde platformdan atabilecek bir sumo robot algoritması geliştirilecektir. </a:t>
            </a:r>
            <a:r>
              <a:rPr lang="tr-TR" dirty="0" err="1">
                <a:solidFill>
                  <a:schemeClr val="bg1"/>
                </a:solidFill>
              </a:rPr>
              <a:t>Robot’un</a:t>
            </a:r>
            <a:r>
              <a:rPr lang="tr-TR" dirty="0">
                <a:solidFill>
                  <a:schemeClr val="bg1"/>
                </a:solidFill>
              </a:rPr>
              <a:t> diğer bir modu ise çizgi izlemektir. Bu modda ise kendisine bağlı olan sensörleri kullanarak çizgi üzerinde takip etmesi beklenmektedir.</a:t>
            </a:r>
          </a:p>
          <a:p>
            <a:endParaRPr lang="tr-TR" sz="1500" dirty="0">
              <a:solidFill>
                <a:schemeClr val="bg1"/>
              </a:solidFill>
            </a:endParaRPr>
          </a:p>
          <a:p>
            <a:r>
              <a:rPr lang="tr-TR" dirty="0">
                <a:solidFill>
                  <a:schemeClr val="bg1"/>
                </a:solidFill>
              </a:rPr>
              <a:t>Bu işlemler bir adet sumo robot ile </a:t>
            </a:r>
            <a:r>
              <a:rPr lang="tr-TR" dirty="0" err="1">
                <a:solidFill>
                  <a:schemeClr val="bg1"/>
                </a:solidFill>
              </a:rPr>
              <a:t>ardunio</a:t>
            </a:r>
            <a:r>
              <a:rPr lang="tr-TR" dirty="0">
                <a:solidFill>
                  <a:schemeClr val="bg1"/>
                </a:solidFill>
              </a:rPr>
              <a:t> ortamında gerçeklenecektir. Sumo robotunun üzerinde bir adet </a:t>
            </a:r>
            <a:r>
              <a:rPr lang="tr-TR" dirty="0" err="1">
                <a:solidFill>
                  <a:schemeClr val="bg1"/>
                </a:solidFill>
              </a:rPr>
              <a:t>Ardunio</a:t>
            </a:r>
            <a:r>
              <a:rPr lang="tr-TR" dirty="0">
                <a:solidFill>
                  <a:schemeClr val="bg1"/>
                </a:solidFill>
              </a:rPr>
              <a:t> NANO mikroişlemcisi bulunmaktadır. Robotun içerisinde bulunan sensörleri, motorları kontrol edecek bir kod tasarlanacak ardından bilgisayar ile </a:t>
            </a:r>
            <a:r>
              <a:rPr lang="tr-TR" dirty="0" err="1">
                <a:solidFill>
                  <a:schemeClr val="bg1"/>
                </a:solidFill>
              </a:rPr>
              <a:t>mikrocontroller</a:t>
            </a:r>
            <a:r>
              <a:rPr lang="tr-TR" dirty="0">
                <a:solidFill>
                  <a:schemeClr val="bg1"/>
                </a:solidFill>
              </a:rPr>
              <a:t> arasında bir bağlantı sağlayarak yapılan kod robota aktarılacaktır.</a:t>
            </a:r>
          </a:p>
        </p:txBody>
      </p:sp>
      <p:pic>
        <p:nvPicPr>
          <p:cNvPr id="5" name="Picture 2" descr="Arduino Mini Sumo Robot Kiti - Genesis (Montajlı) Satın Al | Robotistan">
            <a:extLst>
              <a:ext uri="{FF2B5EF4-FFF2-40B4-BE49-F238E27FC236}">
                <a16:creationId xmlns:a16="http://schemas.microsoft.com/office/drawing/2014/main" id="{DAA71B7F-98A0-74EF-3C5A-3AEF8639E4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6" r="13828" b="1"/>
          <a:stretch/>
        </p:blipFill>
        <p:spPr bwMode="auto">
          <a:xfrm>
            <a:off x="7350339" y="1500771"/>
            <a:ext cx="4068239" cy="45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E95802-AB5E-4BFC-1F2E-96D7B4FBAA03}"/>
              </a:ext>
            </a:extLst>
          </p:cNvPr>
          <p:cNvSpPr>
            <a:spLocks noGrp="1"/>
          </p:cNvSpPr>
          <p:nvPr>
            <p:ph type="title"/>
          </p:nvPr>
        </p:nvSpPr>
        <p:spPr>
          <a:xfrm>
            <a:off x="1141411" y="724277"/>
            <a:ext cx="9906000" cy="1372810"/>
          </a:xfrm>
        </p:spPr>
        <p:txBody>
          <a:bodyPr anchor="ctr">
            <a:normAutofit/>
          </a:bodyPr>
          <a:lstStyle/>
          <a:p>
            <a:r>
              <a:rPr lang="en-TR" b="1" u="sng" dirty="0"/>
              <a:t>GİRİŞ</a:t>
            </a:r>
            <a:endParaRPr lang="tr-TR" b="1" u="sng" dirty="0"/>
          </a:p>
        </p:txBody>
      </p:sp>
      <p:sp>
        <p:nvSpPr>
          <p:cNvPr id="4" name="Metin Yer Tutucusu 3">
            <a:extLst>
              <a:ext uri="{FF2B5EF4-FFF2-40B4-BE49-F238E27FC236}">
                <a16:creationId xmlns:a16="http://schemas.microsoft.com/office/drawing/2014/main" id="{AB1871B4-4CA5-EC71-7660-CCCF68FE7411}"/>
              </a:ext>
            </a:extLst>
          </p:cNvPr>
          <p:cNvSpPr>
            <a:spLocks noGrp="1"/>
          </p:cNvSpPr>
          <p:nvPr>
            <p:ph sz="half" idx="2"/>
          </p:nvPr>
        </p:nvSpPr>
        <p:spPr>
          <a:xfrm>
            <a:off x="1052304" y="2281356"/>
            <a:ext cx="5042107" cy="2779414"/>
          </a:xfrm>
        </p:spPr>
        <p:txBody>
          <a:bodyPr>
            <a:normAutofit/>
          </a:bodyPr>
          <a:lstStyle/>
          <a:p>
            <a:pPr>
              <a:lnSpc>
                <a:spcPct val="110000"/>
              </a:lnSpc>
            </a:pPr>
            <a:r>
              <a:rPr lang="tr-TR" sz="1700" dirty="0">
                <a:solidFill>
                  <a:schemeClr val="bg1"/>
                </a:solidFill>
              </a:rPr>
              <a:t>Bu proje kapsamında Sumo robota C++ dili ile geliştirilen kod parçacıkları yazılacaktır. Proje sonunda sumo robotumuzdan istenen 5 hedefi 60 saniye içinde devirip deviremeyeceği ve oluşturulan arenanın etrafındaki siyah çizgiyi izleyip yol alıp alamayacağını gözlemlenecektir. Bu yüzden gerekli kodu Arduino IDE üzerinde C++ ile gerçekleştireceğiz.</a:t>
            </a:r>
            <a:endParaRPr lang="en-TR" sz="1700" dirty="0">
              <a:solidFill>
                <a:schemeClr val="bg1"/>
              </a:solidFill>
            </a:endParaRPr>
          </a:p>
          <a:p>
            <a:pPr>
              <a:lnSpc>
                <a:spcPct val="110000"/>
              </a:lnSpc>
            </a:pPr>
            <a:endParaRPr lang="tr-TR" sz="1700" dirty="0"/>
          </a:p>
        </p:txBody>
      </p:sp>
      <p:pic>
        <p:nvPicPr>
          <p:cNvPr id="8" name="Resim Yer Tutucusu 7" descr="logo, yazı tipi, grafik, simge, sembol içeren bir resim&#10;&#10;Açıklama otomatik olarak oluşturuldu">
            <a:extLst>
              <a:ext uri="{FF2B5EF4-FFF2-40B4-BE49-F238E27FC236}">
                <a16:creationId xmlns:a16="http://schemas.microsoft.com/office/drawing/2014/main" id="{C0F47A31-879E-4F9E-691E-2EECC134C02E}"/>
              </a:ext>
            </a:extLst>
          </p:cNvPr>
          <p:cNvPicPr>
            <a:picLocks noGrp="1" noChangeAspect="1"/>
          </p:cNvPicPr>
          <p:nvPr>
            <p:ph sz="quarter" idx="4"/>
          </p:nvPr>
        </p:nvPicPr>
        <p:blipFill>
          <a:blip r:embed="rId2"/>
          <a:stretch/>
        </p:blipFill>
        <p:spPr>
          <a:xfrm>
            <a:off x="6470964" y="2281356"/>
            <a:ext cx="4875210" cy="1730699"/>
          </a:xfrm>
          <a:noFill/>
        </p:spPr>
      </p:pic>
    </p:spTree>
    <p:extLst>
      <p:ext uri="{BB962C8B-B14F-4D97-AF65-F5344CB8AC3E}">
        <p14:creationId xmlns:p14="http://schemas.microsoft.com/office/powerpoint/2010/main" val="2148785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DD3EF0C3-A0CA-69C4-6BC1-08D94D74CA3F}"/>
              </a:ext>
            </a:extLst>
          </p:cNvPr>
          <p:cNvPicPr>
            <a:picLocks noChangeAspect="1"/>
          </p:cNvPicPr>
          <p:nvPr/>
        </p:nvPicPr>
        <p:blipFill>
          <a:blip r:embed="rId2"/>
          <a:stretch>
            <a:fillRect/>
          </a:stretch>
        </p:blipFill>
        <p:spPr>
          <a:xfrm>
            <a:off x="1139522" y="3226928"/>
            <a:ext cx="9912955" cy="3017782"/>
          </a:xfrm>
          <a:prstGeom prst="rect">
            <a:avLst/>
          </a:prstGeom>
        </p:spPr>
      </p:pic>
      <p:pic>
        <p:nvPicPr>
          <p:cNvPr id="7" name="İçerik Yer Tutucusu 6">
            <a:extLst>
              <a:ext uri="{FF2B5EF4-FFF2-40B4-BE49-F238E27FC236}">
                <a16:creationId xmlns:a16="http://schemas.microsoft.com/office/drawing/2014/main" id="{CC815058-7C96-0408-AA07-105E822ECCE6}"/>
              </a:ext>
            </a:extLst>
          </p:cNvPr>
          <p:cNvPicPr>
            <a:picLocks noGrp="1" noChangeAspect="1"/>
          </p:cNvPicPr>
          <p:nvPr>
            <p:ph sz="half" idx="2"/>
          </p:nvPr>
        </p:nvPicPr>
        <p:blipFill>
          <a:blip r:embed="rId3"/>
          <a:stretch>
            <a:fillRect/>
          </a:stretch>
        </p:blipFill>
        <p:spPr>
          <a:xfrm>
            <a:off x="3443646" y="613290"/>
            <a:ext cx="4878387" cy="2349222"/>
          </a:xfrm>
          <a:prstGeom prst="rect">
            <a:avLst/>
          </a:prstGeom>
        </p:spPr>
      </p:pic>
    </p:spTree>
    <p:extLst>
      <p:ext uri="{BB962C8B-B14F-4D97-AF65-F5344CB8AC3E}">
        <p14:creationId xmlns:p14="http://schemas.microsoft.com/office/powerpoint/2010/main" val="100077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2511C2-7DFE-51EB-EFC0-0CF375D1F7A2}"/>
              </a:ext>
            </a:extLst>
          </p:cNvPr>
          <p:cNvSpPr>
            <a:spLocks noGrp="1"/>
          </p:cNvSpPr>
          <p:nvPr>
            <p:ph type="title"/>
          </p:nvPr>
        </p:nvSpPr>
        <p:spPr>
          <a:xfrm>
            <a:off x="1066802" y="159145"/>
            <a:ext cx="9906000" cy="646614"/>
          </a:xfrm>
        </p:spPr>
        <p:txBody>
          <a:bodyPr/>
          <a:lstStyle/>
          <a:p>
            <a:r>
              <a:rPr lang="tr-TR" b="1" u="sng" dirty="0"/>
              <a:t>Sistem mimarisi</a:t>
            </a:r>
          </a:p>
        </p:txBody>
      </p:sp>
      <p:pic>
        <p:nvPicPr>
          <p:cNvPr id="13" name="İçerik Yer Tutucusu 12" descr="elektronik donanım, elektronik bileşen, devre bileşeni, elektronik mühendisliği içeren bir resim&#10;&#10;Açıklama otomatik olarak oluşturuldu">
            <a:extLst>
              <a:ext uri="{FF2B5EF4-FFF2-40B4-BE49-F238E27FC236}">
                <a16:creationId xmlns:a16="http://schemas.microsoft.com/office/drawing/2014/main" id="{87D6F653-6434-8065-B12A-69AB2BAF261F}"/>
              </a:ext>
            </a:extLst>
          </p:cNvPr>
          <p:cNvPicPr>
            <a:picLocks noGrp="1" noChangeAspect="1"/>
          </p:cNvPicPr>
          <p:nvPr>
            <p:ph sz="quarter" idx="4"/>
          </p:nvPr>
        </p:nvPicPr>
        <p:blipFill>
          <a:blip r:embed="rId2"/>
          <a:stretch>
            <a:fillRect/>
          </a:stretch>
        </p:blipFill>
        <p:spPr>
          <a:xfrm>
            <a:off x="6428509" y="3606927"/>
            <a:ext cx="4304145" cy="2562963"/>
          </a:xfrm>
        </p:spPr>
      </p:pic>
      <p:pic>
        <p:nvPicPr>
          <p:cNvPr id="7" name="Resim 1" descr="Sumo Robot Yapımı - [Videolu 50dk'da Detaylıca Öğren]">
            <a:extLst>
              <a:ext uri="{FF2B5EF4-FFF2-40B4-BE49-F238E27FC236}">
                <a16:creationId xmlns:a16="http://schemas.microsoft.com/office/drawing/2014/main" id="{5972E4CB-EB4C-2434-4FC6-667C4331543D}"/>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2347" r="821" b="-1"/>
          <a:stretch/>
        </p:blipFill>
        <p:spPr bwMode="auto">
          <a:xfrm>
            <a:off x="990407" y="3606927"/>
            <a:ext cx="3804686" cy="2717800"/>
          </a:xfrm>
          <a:prstGeom prst="rect">
            <a:avLst/>
          </a:prstGeom>
          <a:noFill/>
        </p:spPr>
      </p:pic>
      <p:sp>
        <p:nvSpPr>
          <p:cNvPr id="9" name="Metin Yer Tutucusu 8">
            <a:extLst>
              <a:ext uri="{FF2B5EF4-FFF2-40B4-BE49-F238E27FC236}">
                <a16:creationId xmlns:a16="http://schemas.microsoft.com/office/drawing/2014/main" id="{748662D0-34EF-03E3-22B8-69EC9B1E58AA}"/>
              </a:ext>
            </a:extLst>
          </p:cNvPr>
          <p:cNvSpPr>
            <a:spLocks noGrp="1"/>
          </p:cNvSpPr>
          <p:nvPr>
            <p:ph type="body" sz="quarter" idx="3"/>
          </p:nvPr>
        </p:nvSpPr>
        <p:spPr>
          <a:xfrm>
            <a:off x="5432079" y="805759"/>
            <a:ext cx="6046203" cy="2803508"/>
          </a:xfrm>
        </p:spPr>
        <p:txBody>
          <a:bodyPr anchor="t">
            <a:normAutofit fontScale="55000" lnSpcReduction="20000"/>
          </a:bodyPr>
          <a:lstStyle/>
          <a:p>
            <a:r>
              <a:rPr lang="tr-TR" sz="2500" b="1" u="sng" dirty="0">
                <a:solidFill>
                  <a:schemeClr val="bg1"/>
                </a:solidFill>
              </a:rPr>
              <a:t>Arduino IDE ;</a:t>
            </a:r>
            <a:r>
              <a:rPr lang="tr-TR" sz="2500" dirty="0">
                <a:solidFill>
                  <a:schemeClr val="bg1"/>
                </a:solidFill>
              </a:rPr>
              <a:t>Arduino için Entegre Geliştirme Ortamı( IDE ), C ve C ++ dilleri ile yazılmış bir platformlar arası uygulamadır ( Linux, </a:t>
            </a:r>
            <a:r>
              <a:rPr lang="tr-TR" sz="2500" dirty="0" err="1">
                <a:solidFill>
                  <a:schemeClr val="bg1"/>
                </a:solidFill>
              </a:rPr>
              <a:t>macOS</a:t>
            </a:r>
            <a:r>
              <a:rPr lang="tr-TR" sz="2500" dirty="0">
                <a:solidFill>
                  <a:schemeClr val="bg1"/>
                </a:solidFill>
              </a:rPr>
              <a:t>, Windows için,). Arduino uyumlu kartlara program yazmak ve yüklemek için kullanılır, aynı zamanda 3. taraf çekirdekler ve satıcıların geliştirme kartları içinde kullanılabilir.</a:t>
            </a:r>
          </a:p>
          <a:p>
            <a:r>
              <a:rPr lang="tr-TR" sz="2500" dirty="0">
                <a:solidFill>
                  <a:schemeClr val="bg1"/>
                </a:solidFill>
              </a:rPr>
              <a:t>Arduino </a:t>
            </a:r>
            <a:r>
              <a:rPr lang="tr-TR" sz="2500" dirty="0" err="1">
                <a:solidFill>
                  <a:schemeClr val="bg1"/>
                </a:solidFill>
              </a:rPr>
              <a:t>IDE'nin</a:t>
            </a:r>
            <a:r>
              <a:rPr lang="tr-TR" sz="2500" dirty="0">
                <a:solidFill>
                  <a:schemeClr val="bg1"/>
                </a:solidFill>
              </a:rPr>
              <a:t> kaynak kodu GNU Genel Kamu Lisansı sürüm 2 ile yayınlanmıştır. Arduino </a:t>
            </a:r>
            <a:r>
              <a:rPr lang="tr-TR" sz="2500" dirty="0" err="1">
                <a:solidFill>
                  <a:schemeClr val="bg1"/>
                </a:solidFill>
              </a:rPr>
              <a:t>IDE'si</a:t>
            </a:r>
            <a:r>
              <a:rPr lang="tr-TR" sz="2500" dirty="0">
                <a:solidFill>
                  <a:schemeClr val="bg1"/>
                </a:solidFill>
              </a:rPr>
              <a:t>, özel kod yapılandırması kuralları kullanarak C ve C ++ dillerini desteklemektedir.[5] Arduino IDE, </a:t>
            </a:r>
            <a:r>
              <a:rPr lang="tr-TR" sz="2500" dirty="0" err="1">
                <a:solidFill>
                  <a:schemeClr val="bg1"/>
                </a:solidFill>
              </a:rPr>
              <a:t>Wiring</a:t>
            </a:r>
            <a:r>
              <a:rPr lang="tr-TR" sz="2500" dirty="0">
                <a:solidFill>
                  <a:schemeClr val="bg1"/>
                </a:solidFill>
              </a:rPr>
              <a:t> projesinde bulunan birçok yaygın giriş ve çıkış prosedürünü bir yazılım kütüphanesi ile sağlamaktadır. Kullanıcı tarafından yazılan kod, iki temel fonksiyon gerektirmektedir, başlama noktası olarak adlandırabileceğimiz bölüm ve ana döngünün gerçekleşeceği kısımdır. Bunlar GNU araç zinciri sayesinde bağlanır ve derlenir. Arduino IDE temelde, çalıştırılabilir kodu </a:t>
            </a:r>
            <a:r>
              <a:rPr lang="tr-TR" sz="2500" dirty="0" err="1">
                <a:solidFill>
                  <a:schemeClr val="bg1"/>
                </a:solidFill>
              </a:rPr>
              <a:t>hexadecimal</a:t>
            </a:r>
            <a:r>
              <a:rPr lang="tr-TR" sz="2500" dirty="0">
                <a:solidFill>
                  <a:schemeClr val="bg1"/>
                </a:solidFill>
              </a:rPr>
              <a:t> format ile metin dosyasına işler. Ardından kullandığımız Arduino </a:t>
            </a:r>
            <a:r>
              <a:rPr lang="tr-TR" sz="2500" dirty="0" err="1">
                <a:solidFill>
                  <a:schemeClr val="bg1"/>
                </a:solidFill>
              </a:rPr>
              <a:t>IDE'si</a:t>
            </a:r>
            <a:r>
              <a:rPr lang="tr-TR" sz="2500" dirty="0">
                <a:solidFill>
                  <a:schemeClr val="bg1"/>
                </a:solidFill>
              </a:rPr>
              <a:t> bu metin dosyasını bağlı olan </a:t>
            </a:r>
            <a:r>
              <a:rPr lang="tr-TR" sz="2500" dirty="0" err="1">
                <a:solidFill>
                  <a:schemeClr val="bg1"/>
                </a:solidFill>
              </a:rPr>
              <a:t>arduino</a:t>
            </a:r>
            <a:r>
              <a:rPr lang="tr-TR" sz="2500" dirty="0">
                <a:solidFill>
                  <a:schemeClr val="bg1"/>
                </a:solidFill>
              </a:rPr>
              <a:t> kartına </a:t>
            </a:r>
            <a:r>
              <a:rPr lang="tr-TR" sz="2500" dirty="0" err="1">
                <a:solidFill>
                  <a:schemeClr val="bg1"/>
                </a:solidFill>
              </a:rPr>
              <a:t>firmware'ına</a:t>
            </a:r>
            <a:r>
              <a:rPr lang="tr-TR" sz="2500" dirty="0">
                <a:solidFill>
                  <a:schemeClr val="bg1"/>
                </a:solidFill>
              </a:rPr>
              <a:t> yükleyici program ile aktarmayı gerçekleştirir.</a:t>
            </a:r>
          </a:p>
          <a:p>
            <a:endParaRPr lang="tr-TR" dirty="0"/>
          </a:p>
        </p:txBody>
      </p:sp>
      <p:sp>
        <p:nvSpPr>
          <p:cNvPr id="11" name="Metin Yer Tutucusu 10">
            <a:extLst>
              <a:ext uri="{FF2B5EF4-FFF2-40B4-BE49-F238E27FC236}">
                <a16:creationId xmlns:a16="http://schemas.microsoft.com/office/drawing/2014/main" id="{47284423-FB31-9E3E-F1AC-198040A787C9}"/>
              </a:ext>
            </a:extLst>
          </p:cNvPr>
          <p:cNvSpPr>
            <a:spLocks noGrp="1"/>
          </p:cNvSpPr>
          <p:nvPr>
            <p:ph type="body" idx="1"/>
          </p:nvPr>
        </p:nvSpPr>
        <p:spPr>
          <a:xfrm>
            <a:off x="713718" y="1222217"/>
            <a:ext cx="4591613" cy="1828799"/>
          </a:xfrm>
        </p:spPr>
        <p:txBody>
          <a:bodyPr anchor="t">
            <a:normAutofit fontScale="55000" lnSpcReduction="20000"/>
          </a:bodyPr>
          <a:lstStyle/>
          <a:p>
            <a:r>
              <a:rPr lang="tr-TR" sz="2500" dirty="0">
                <a:solidFill>
                  <a:schemeClr val="bg1"/>
                </a:solidFill>
              </a:rPr>
              <a:t>Tasarımı aracı olarak Arduino IDE programı kullanacağız. Tasarlanan kod ise oluşturulan arenada test edilecektir. Yandaki resimde sumo robotunun mimarisi gösterilmiştir</a:t>
            </a:r>
            <a:r>
              <a:rPr lang="tr-TR" sz="3600" dirty="0">
                <a:solidFill>
                  <a:schemeClr val="bg1"/>
                </a:solidFill>
              </a:rPr>
              <a:t>.</a:t>
            </a:r>
            <a:endParaRPr lang="en-TR" sz="3600" dirty="0">
              <a:solidFill>
                <a:schemeClr val="bg1"/>
              </a:solidFill>
            </a:endParaRPr>
          </a:p>
          <a:p>
            <a:endParaRPr lang="tr-TR" dirty="0"/>
          </a:p>
        </p:txBody>
      </p:sp>
    </p:spTree>
    <p:extLst>
      <p:ext uri="{BB962C8B-B14F-4D97-AF65-F5344CB8AC3E}">
        <p14:creationId xmlns:p14="http://schemas.microsoft.com/office/powerpoint/2010/main" val="2169700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05526E-F951-E6FA-49E8-26F9C3324F8A}"/>
              </a:ext>
            </a:extLst>
          </p:cNvPr>
          <p:cNvSpPr>
            <a:spLocks noGrp="1"/>
          </p:cNvSpPr>
          <p:nvPr>
            <p:ph type="title"/>
          </p:nvPr>
        </p:nvSpPr>
        <p:spPr>
          <a:xfrm>
            <a:off x="1141413" y="618518"/>
            <a:ext cx="9905998" cy="1478570"/>
          </a:xfrm>
        </p:spPr>
        <p:txBody>
          <a:bodyPr anchor="ctr">
            <a:normAutofit/>
          </a:bodyPr>
          <a:lstStyle/>
          <a:p>
            <a:r>
              <a:rPr lang="tr-TR" dirty="0"/>
              <a:t>Tasarım Mimarisi</a:t>
            </a:r>
            <a:br>
              <a:rPr lang="tr-TR" dirty="0"/>
            </a:br>
            <a:r>
              <a:rPr lang="tr-TR" dirty="0"/>
              <a:t>(Çizgi takibi kodu)</a:t>
            </a:r>
          </a:p>
        </p:txBody>
      </p:sp>
      <p:pic>
        <p:nvPicPr>
          <p:cNvPr id="7" name="Content Placeholder 3" descr="Graphical user interface, text, application, email&#10;&#10;Description automatically generated">
            <a:extLst>
              <a:ext uri="{FF2B5EF4-FFF2-40B4-BE49-F238E27FC236}">
                <a16:creationId xmlns:a16="http://schemas.microsoft.com/office/drawing/2014/main" id="{814284DD-6903-B7AE-A8E5-61FD0A7AE241}"/>
              </a:ext>
            </a:extLst>
          </p:cNvPr>
          <p:cNvPicPr>
            <a:picLocks noChangeAspect="1"/>
          </p:cNvPicPr>
          <p:nvPr/>
        </p:nvPicPr>
        <p:blipFill>
          <a:blip r:embed="rId2"/>
          <a:stretch>
            <a:fillRect/>
          </a:stretch>
        </p:blipFill>
        <p:spPr>
          <a:xfrm>
            <a:off x="541176" y="1866122"/>
            <a:ext cx="5271795" cy="3769568"/>
          </a:xfrm>
          <a:prstGeom prst="rect">
            <a:avLst/>
          </a:prstGeom>
          <a:noFill/>
        </p:spPr>
      </p:pic>
      <p:sp>
        <p:nvSpPr>
          <p:cNvPr id="5" name="Metin Yer Tutucusu 4">
            <a:extLst>
              <a:ext uri="{FF2B5EF4-FFF2-40B4-BE49-F238E27FC236}">
                <a16:creationId xmlns:a16="http://schemas.microsoft.com/office/drawing/2014/main" id="{E233BFEA-6752-CF77-E09B-0AB7EC7BA23C}"/>
              </a:ext>
            </a:extLst>
          </p:cNvPr>
          <p:cNvSpPr>
            <a:spLocks noGrp="1"/>
          </p:cNvSpPr>
          <p:nvPr>
            <p:ph sz="half" idx="2"/>
          </p:nvPr>
        </p:nvSpPr>
        <p:spPr>
          <a:xfrm>
            <a:off x="6259286" y="1866122"/>
            <a:ext cx="4875211" cy="3541714"/>
          </a:xfrm>
        </p:spPr>
        <p:txBody>
          <a:bodyPr>
            <a:normAutofit/>
          </a:bodyPr>
          <a:lstStyle/>
          <a:p>
            <a:pPr>
              <a:lnSpc>
                <a:spcPct val="110000"/>
              </a:lnSpc>
            </a:pPr>
            <a:r>
              <a:rPr lang="tr-TR" sz="1500" dirty="0">
                <a:solidFill>
                  <a:schemeClr val="bg1"/>
                </a:solidFill>
                <a:effectLst/>
              </a:rPr>
              <a:t>Yan tarafta çizgi takibi kodunun giriş kısmı gösterilmektedir. Başlangıçta sensörler, ledler, </a:t>
            </a:r>
            <a:r>
              <a:rPr lang="tr-TR" sz="1500" dirty="0" err="1">
                <a:solidFill>
                  <a:schemeClr val="bg1"/>
                </a:solidFill>
                <a:effectLst/>
              </a:rPr>
              <a:t>buzzer</a:t>
            </a:r>
            <a:r>
              <a:rPr lang="tr-TR" sz="1500" dirty="0">
                <a:solidFill>
                  <a:schemeClr val="bg1"/>
                </a:solidFill>
                <a:effectLst/>
              </a:rPr>
              <a:t> ve motor bilgileri ilgili pinlere tanımlanmıştır. Bu tanımlamalar sonucu robot ile kod arasında bağlantılar yapılmıştır. </a:t>
            </a:r>
            <a:r>
              <a:rPr lang="tr-TR" sz="1500" dirty="0" err="1">
                <a:solidFill>
                  <a:schemeClr val="bg1"/>
                </a:solidFill>
                <a:effectLst/>
              </a:rPr>
              <a:t>Set_Motor</a:t>
            </a:r>
            <a:r>
              <a:rPr lang="tr-TR" sz="1500" dirty="0">
                <a:solidFill>
                  <a:schemeClr val="bg1"/>
                </a:solidFill>
                <a:effectLst/>
              </a:rPr>
              <a:t> komutu hız değişkenlerinin nasıl çalışacağını ayarlamak için kullanılan bir fonksiyondur. Bu kısımda </a:t>
            </a:r>
            <a:r>
              <a:rPr lang="tr-TR" sz="1500" dirty="0" err="1">
                <a:solidFill>
                  <a:schemeClr val="bg1"/>
                </a:solidFill>
                <a:effectLst/>
              </a:rPr>
              <a:t>Set_Motor</a:t>
            </a:r>
            <a:r>
              <a:rPr lang="tr-TR" sz="1500" dirty="0">
                <a:solidFill>
                  <a:schemeClr val="bg1"/>
                </a:solidFill>
                <a:effectLst/>
              </a:rPr>
              <a:t> fonksiyonu 2 değişken alarak hız ayarı yapmaktadır. Alınan değişkenler sol ve sağ motorlara verilerek dönüşler ve robotun yapacağı manevralarda alacağı hız durumu burada ayarlanmaktadır. Hangi durumlarda motorlara elektrik gideceği hangi durumlarda gitmeyeceği burada ayarlanmıştır. </a:t>
            </a:r>
          </a:p>
          <a:p>
            <a:pPr>
              <a:lnSpc>
                <a:spcPct val="110000"/>
              </a:lnSpc>
            </a:pPr>
            <a:endParaRPr lang="tr-TR" sz="1500" dirty="0"/>
          </a:p>
        </p:txBody>
      </p:sp>
    </p:spTree>
    <p:extLst>
      <p:ext uri="{BB962C8B-B14F-4D97-AF65-F5344CB8AC3E}">
        <p14:creationId xmlns:p14="http://schemas.microsoft.com/office/powerpoint/2010/main" val="241032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A7C619-0F22-0175-A1EC-58660070C680}"/>
              </a:ext>
            </a:extLst>
          </p:cNvPr>
          <p:cNvSpPr>
            <a:spLocks noGrp="1"/>
          </p:cNvSpPr>
          <p:nvPr>
            <p:ph type="title"/>
          </p:nvPr>
        </p:nvSpPr>
        <p:spPr/>
        <p:txBody>
          <a:bodyPr/>
          <a:lstStyle/>
          <a:p>
            <a:r>
              <a:rPr lang="tr-TR" dirty="0"/>
              <a:t>Tasarım Mimarisi</a:t>
            </a:r>
            <a:br>
              <a:rPr lang="tr-TR" dirty="0"/>
            </a:br>
            <a:r>
              <a:rPr lang="tr-TR" dirty="0"/>
              <a:t>(Çizgi takibi kodu)</a:t>
            </a:r>
          </a:p>
        </p:txBody>
      </p:sp>
      <p:sp>
        <p:nvSpPr>
          <p:cNvPr id="4" name="İçerik Yer Tutucusu 3">
            <a:extLst>
              <a:ext uri="{FF2B5EF4-FFF2-40B4-BE49-F238E27FC236}">
                <a16:creationId xmlns:a16="http://schemas.microsoft.com/office/drawing/2014/main" id="{F3A08C56-AEEF-E7A5-0769-D60097CFD8D8}"/>
              </a:ext>
            </a:extLst>
          </p:cNvPr>
          <p:cNvSpPr>
            <a:spLocks noGrp="1"/>
          </p:cNvSpPr>
          <p:nvPr>
            <p:ph sz="half" idx="2"/>
          </p:nvPr>
        </p:nvSpPr>
        <p:spPr/>
        <p:txBody>
          <a:bodyPr>
            <a:normAutofit fontScale="70000" lnSpcReduction="20000"/>
          </a:bodyPr>
          <a:lstStyle/>
          <a:p>
            <a:pPr marL="0" marR="0">
              <a:lnSpc>
                <a:spcPct val="107000"/>
              </a:lnSpc>
              <a:spcBef>
                <a:spcPts val="0"/>
              </a:spcBef>
              <a:spcAft>
                <a:spcPts val="800"/>
              </a:spcAft>
            </a:pP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Yandaki resimde bulunan kodlarda setup fonksiyonu ve </a:t>
            </a:r>
            <a:r>
              <a:rPr lang="tr-TR"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loop</a:t>
            </a: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fonksiyonu bulunmaktadır. Setup fonksiyonunda </a:t>
            </a:r>
            <a:r>
              <a:rPr lang="tr-TR"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pinMode</a:t>
            </a: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komutuyla değişkenlere </a:t>
            </a:r>
            <a:r>
              <a:rPr lang="tr-TR"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input-output</a:t>
            </a: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bilgileri yollanmıştır ve sensörlere bilgilerin girişi buradan sağlanmaktadır. Ayrıca </a:t>
            </a:r>
            <a:r>
              <a:rPr lang="tr-TR"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uart</a:t>
            </a: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haberleşmesi sağlanmıştır.</a:t>
            </a:r>
          </a:p>
          <a:p>
            <a:pPr marL="0" marR="0">
              <a:lnSpc>
                <a:spcPct val="107000"/>
              </a:lnSpc>
              <a:spcBef>
                <a:spcPts val="0"/>
              </a:spcBef>
              <a:spcAft>
                <a:spcPts val="800"/>
              </a:spcAft>
            </a:pPr>
            <a:r>
              <a:rPr lang="tr-TR"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Loop</a:t>
            </a: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fonksiyonunda ise </a:t>
            </a:r>
            <a:r>
              <a:rPr lang="tr-TR"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contrast</a:t>
            </a: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sensörüne gelen bilgiler okunarak zeminin siyah mı yoksa beyaz mı olduğu kontrol edilmektedir. Sol sensör beyaz alana girdiğinde sağ teker durup sol teker harekete devam etmekte, sağ sensör beyaz alana girdiğinde sol teker durup sağ teker hareketinde devam etmektedir. İkisi de siyah banttayken dümdüz ilerlemekte. İki sensör dışarıda olduğunda ise robot geri gitmektedir.</a:t>
            </a:r>
          </a:p>
        </p:txBody>
      </p:sp>
      <p:pic>
        <p:nvPicPr>
          <p:cNvPr id="5" name="Picture 6" descr="Table&#10;&#10;Description automatically generated with low confidence">
            <a:extLst>
              <a:ext uri="{FF2B5EF4-FFF2-40B4-BE49-F238E27FC236}">
                <a16:creationId xmlns:a16="http://schemas.microsoft.com/office/drawing/2014/main" id="{51A5BD54-0EC4-AE99-32A6-42A692DDE909}"/>
              </a:ext>
            </a:extLst>
          </p:cNvPr>
          <p:cNvPicPr>
            <a:picLocks noGrp="1" noChangeAspect="1"/>
          </p:cNvPicPr>
          <p:nvPr>
            <p:ph sz="half" idx="1"/>
          </p:nvPr>
        </p:nvPicPr>
        <p:blipFill>
          <a:blip r:embed="rId2"/>
          <a:stretch>
            <a:fillRect/>
          </a:stretch>
        </p:blipFill>
        <p:spPr>
          <a:xfrm>
            <a:off x="1545941" y="2249488"/>
            <a:ext cx="4069330" cy="3541712"/>
          </a:xfrm>
          <a:prstGeom prst="rect">
            <a:avLst/>
          </a:prstGeom>
        </p:spPr>
      </p:pic>
    </p:spTree>
    <p:extLst>
      <p:ext uri="{BB962C8B-B14F-4D97-AF65-F5344CB8AC3E}">
        <p14:creationId xmlns:p14="http://schemas.microsoft.com/office/powerpoint/2010/main" val="2306773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468D39-C72D-C767-ED2D-C2175F02D26D}"/>
              </a:ext>
            </a:extLst>
          </p:cNvPr>
          <p:cNvSpPr>
            <a:spLocks noGrp="1"/>
          </p:cNvSpPr>
          <p:nvPr>
            <p:ph type="title"/>
          </p:nvPr>
        </p:nvSpPr>
        <p:spPr/>
        <p:txBody>
          <a:bodyPr/>
          <a:lstStyle/>
          <a:p>
            <a:r>
              <a:rPr lang="tr-TR" dirty="0"/>
              <a:t>Tasarım Mimarisi</a:t>
            </a:r>
          </a:p>
        </p:txBody>
      </p:sp>
      <p:sp>
        <p:nvSpPr>
          <p:cNvPr id="4" name="İçerik Yer Tutucusu 3">
            <a:extLst>
              <a:ext uri="{FF2B5EF4-FFF2-40B4-BE49-F238E27FC236}">
                <a16:creationId xmlns:a16="http://schemas.microsoft.com/office/drawing/2014/main" id="{5DC3AA4E-C416-55C9-CD5D-67DE67E9021A}"/>
              </a:ext>
            </a:extLst>
          </p:cNvPr>
          <p:cNvSpPr>
            <a:spLocks noGrp="1"/>
          </p:cNvSpPr>
          <p:nvPr>
            <p:ph sz="half" idx="2"/>
          </p:nvPr>
        </p:nvSpPr>
        <p:spPr/>
        <p:txBody>
          <a:bodyPr>
            <a:normAutofit fontScale="92500" lnSpcReduction="10000"/>
          </a:bodyPr>
          <a:lstStyle/>
          <a:p>
            <a:r>
              <a:rPr lang="tr-TR"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Solda</a:t>
            </a: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gösterilen kısımda önceki kodda olduğu gibi sensörler, ledler, </a:t>
            </a:r>
            <a:r>
              <a:rPr lang="tr-TR"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buzzer</a:t>
            </a: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ve motor bilgileri ilgili pinlere tanımlanmıştır. Bu tanımlamalar sonucu robot ile kod arasında bağlantılar yapılmıştır. Ayrıca kod içerisinde kullanılacak olan bazı değişkenler de bu kısımda //</a:t>
            </a:r>
            <a:r>
              <a:rPr lang="tr-TR"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Values</a:t>
            </a:r>
            <a:r>
              <a:rPr lang="tr-TR"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adlı bölümde tanımlanmıştır.</a:t>
            </a:r>
          </a:p>
          <a:p>
            <a:endParaRPr lang="tr-TR" dirty="0"/>
          </a:p>
        </p:txBody>
      </p:sp>
      <p:pic>
        <p:nvPicPr>
          <p:cNvPr id="5" name="Content Placeholder 3" descr="Graphical user interface, text, application&#10;&#10;Description automatically generated">
            <a:extLst>
              <a:ext uri="{FF2B5EF4-FFF2-40B4-BE49-F238E27FC236}">
                <a16:creationId xmlns:a16="http://schemas.microsoft.com/office/drawing/2014/main" id="{9303CE0F-4E27-9B23-83CA-E1A10EA8AD5C}"/>
              </a:ext>
            </a:extLst>
          </p:cNvPr>
          <p:cNvPicPr>
            <a:picLocks noGrp="1" noChangeAspect="1"/>
          </p:cNvPicPr>
          <p:nvPr>
            <p:ph sz="half" idx="1"/>
          </p:nvPr>
        </p:nvPicPr>
        <p:blipFill>
          <a:blip r:embed="rId2"/>
          <a:stretch>
            <a:fillRect/>
          </a:stretch>
        </p:blipFill>
        <p:spPr>
          <a:xfrm>
            <a:off x="1318699" y="2249488"/>
            <a:ext cx="4523815" cy="3541712"/>
          </a:xfrm>
          <a:prstGeom prst="rect">
            <a:avLst/>
          </a:prstGeom>
        </p:spPr>
      </p:pic>
    </p:spTree>
    <p:extLst>
      <p:ext uri="{BB962C8B-B14F-4D97-AF65-F5344CB8AC3E}">
        <p14:creationId xmlns:p14="http://schemas.microsoft.com/office/powerpoint/2010/main" val="184060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2BDAEF-E565-31E4-D803-3406F457A8AF}"/>
              </a:ext>
            </a:extLst>
          </p:cNvPr>
          <p:cNvSpPr>
            <a:spLocks noGrp="1"/>
          </p:cNvSpPr>
          <p:nvPr>
            <p:ph type="title"/>
          </p:nvPr>
        </p:nvSpPr>
        <p:spPr/>
        <p:txBody>
          <a:bodyPr/>
          <a:lstStyle/>
          <a:p>
            <a:r>
              <a:rPr lang="tr-TR" dirty="0"/>
              <a:t>Tasarım Mimarisi</a:t>
            </a:r>
            <a:br>
              <a:rPr lang="tr-TR" dirty="0"/>
            </a:br>
            <a:endParaRPr lang="tr-TR" dirty="0"/>
          </a:p>
        </p:txBody>
      </p:sp>
      <p:sp>
        <p:nvSpPr>
          <p:cNvPr id="9" name="Title 1">
            <a:extLst>
              <a:ext uri="{FF2B5EF4-FFF2-40B4-BE49-F238E27FC236}">
                <a16:creationId xmlns:a16="http://schemas.microsoft.com/office/drawing/2014/main" id="{D571B84A-B43F-F116-69A2-2439A5B58C4D}"/>
              </a:ext>
            </a:extLst>
          </p:cNvPr>
          <p:cNvSpPr txBox="1">
            <a:spLocks/>
          </p:cNvSpPr>
          <p:nvPr/>
        </p:nvSpPr>
        <p:spPr>
          <a:xfrm>
            <a:off x="838200" y="365760"/>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cap="all" baseline="0">
                <a:solidFill>
                  <a:schemeClr val="tx1"/>
                </a:solidFill>
                <a:latin typeface="Calibri" panose="020F0502020204030204" pitchFamily="34" charset="0"/>
                <a:ea typeface="+mj-ea"/>
                <a:cs typeface="+mj-cs"/>
              </a:defRPr>
            </a:lvl1pPr>
          </a:lstStyle>
          <a:p>
            <a:endParaRPr lang="tr-TR" dirty="0"/>
          </a:p>
        </p:txBody>
      </p:sp>
      <p:pic>
        <p:nvPicPr>
          <p:cNvPr id="10" name="Content Placeholder 3" descr="Table&#10;&#10;Description automatically generated">
            <a:extLst>
              <a:ext uri="{FF2B5EF4-FFF2-40B4-BE49-F238E27FC236}">
                <a16:creationId xmlns:a16="http://schemas.microsoft.com/office/drawing/2014/main" id="{20D87833-F70A-2CCC-CBF2-26E573B090C6}"/>
              </a:ext>
            </a:extLst>
          </p:cNvPr>
          <p:cNvPicPr>
            <a:picLocks noChangeAspect="1"/>
          </p:cNvPicPr>
          <p:nvPr/>
        </p:nvPicPr>
        <p:blipFill>
          <a:blip r:embed="rId2"/>
          <a:stretch>
            <a:fillRect/>
          </a:stretch>
        </p:blipFill>
        <p:spPr>
          <a:xfrm>
            <a:off x="838200" y="1895130"/>
            <a:ext cx="4931861" cy="4195763"/>
          </a:xfrm>
          <a:prstGeom prst="rect">
            <a:avLst/>
          </a:prstGeom>
        </p:spPr>
      </p:pic>
      <p:sp>
        <p:nvSpPr>
          <p:cNvPr id="12" name="Metin kutusu 11">
            <a:extLst>
              <a:ext uri="{FF2B5EF4-FFF2-40B4-BE49-F238E27FC236}">
                <a16:creationId xmlns:a16="http://schemas.microsoft.com/office/drawing/2014/main" id="{97B4D810-DABD-FCBB-92A5-B1824B79DFE7}"/>
              </a:ext>
            </a:extLst>
          </p:cNvPr>
          <p:cNvSpPr txBox="1"/>
          <p:nvPr/>
        </p:nvSpPr>
        <p:spPr>
          <a:xfrm>
            <a:off x="6539606" y="2503714"/>
            <a:ext cx="4442248" cy="1850571"/>
          </a:xfrm>
          <a:prstGeom prst="rect">
            <a:avLst/>
          </a:prstGeom>
          <a:noFill/>
        </p:spPr>
        <p:txBody>
          <a:bodyPr wrap="square">
            <a:spAutoFit/>
          </a:bodyPr>
          <a:lstStyle/>
          <a:p>
            <a:pPr marL="0" marR="0">
              <a:lnSpc>
                <a:spcPct val="107000"/>
              </a:lnSpc>
              <a:spcBef>
                <a:spcPts val="0"/>
              </a:spcBef>
              <a:spcAft>
                <a:spcPts val="800"/>
              </a:spcAft>
            </a:pP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Setup fonksiyonunun içerisinde </a:t>
            </a: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pinMode</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ile değişkenlerin </a:t>
            </a: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input</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output</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bilgileri ayarlanmış ve </a:t>
            </a:r>
            <a:r>
              <a:rPr lang="tr-T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digital</a:t>
            </a: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Write ile sensörlerin çalışma şekilleri belirlenmiştir. Ardından robot başlatıldığında kısa süreli bir ses çalınarak işlemin yapıldığı gösterilmiştir.</a:t>
            </a:r>
          </a:p>
        </p:txBody>
      </p:sp>
    </p:spTree>
    <p:extLst>
      <p:ext uri="{BB962C8B-B14F-4D97-AF65-F5344CB8AC3E}">
        <p14:creationId xmlns:p14="http://schemas.microsoft.com/office/powerpoint/2010/main" val="4002040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60_TF45165253.potx" id="{F8D3BE7C-2B07-4151-B3E8-4C2678016C3B}" vid="{098BA5B0-79BE-4BE7-A63E-B40C6CFC5786}"/>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Devre tasarımı</Template>
  <TotalTime>74</TotalTime>
  <Words>745</Words>
  <Application>Microsoft Office PowerPoint</Application>
  <PresentationFormat>Geniş ekran</PresentationFormat>
  <Paragraphs>30</Paragraphs>
  <Slides>11</Slides>
  <Notes>2</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11</vt:i4>
      </vt:variant>
    </vt:vector>
  </HeadingPairs>
  <TitlesOfParts>
    <vt:vector size="15" baseType="lpstr">
      <vt:lpstr>Arial</vt:lpstr>
      <vt:lpstr>Calibri</vt:lpstr>
      <vt:lpstr>Times New Roman</vt:lpstr>
      <vt:lpstr>Devre</vt:lpstr>
      <vt:lpstr>COMP 302– Mikrokontrolörler ve Robotik Engel Kaldırıcı Sumo Robot Projesi</vt:lpstr>
      <vt:lpstr>Projenin amacı</vt:lpstr>
      <vt:lpstr>GİRİŞ</vt:lpstr>
      <vt:lpstr>PowerPoint Sunusu</vt:lpstr>
      <vt:lpstr>Sistem mimarisi</vt:lpstr>
      <vt:lpstr>Tasarım Mimarisi (Çizgi takibi kodu)</vt:lpstr>
      <vt:lpstr>Tasarım Mimarisi (Çizgi takibi kodu)</vt:lpstr>
      <vt:lpstr>Tasarım Mimarisi</vt:lpstr>
      <vt:lpstr>Tasarım Mimarisi </vt:lpstr>
      <vt:lpstr>Tasarım Mimarisi</vt:lpstr>
      <vt:lpstr>Sonuçlar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302– Mikrokontrolörler ve Robotik Engel Kaldırıcı Sumo Robot Projesi</dc:title>
  <dc:creator>Simge Özlem SARP</dc:creator>
  <cp:lastModifiedBy>Simge Özlem SARP</cp:lastModifiedBy>
  <cp:revision>2</cp:revision>
  <dcterms:created xsi:type="dcterms:W3CDTF">2024-04-30T17:58:38Z</dcterms:created>
  <dcterms:modified xsi:type="dcterms:W3CDTF">2024-04-30T19:26:04Z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